
<file path=[Content_Types].xml><?xml version="1.0" encoding="utf-8"?>
<Types xmlns="http://schemas.openxmlformats.org/package/2006/content-types">
  <Default Extension="png" ContentType="image/png"/>
  <Default Extension="jpeg" ContentType="image/jpeg"/>
  <Default Extension="JPG" ContentType="image/.jp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319" r:id="rId5"/>
    <p:sldId id="382" r:id="rId6"/>
    <p:sldId id="258" r:id="rId7"/>
    <p:sldId id="261" r:id="rId8"/>
    <p:sldId id="259" r:id="rId9"/>
    <p:sldId id="260" r:id="rId10"/>
    <p:sldId id="262" r:id="rId11"/>
    <p:sldId id="263" r:id="rId12"/>
    <p:sldId id="383" r:id="rId13"/>
    <p:sldId id="264" r:id="rId14"/>
    <p:sldId id="265" r:id="rId15"/>
    <p:sldId id="266" r:id="rId16"/>
    <p:sldId id="267" r:id="rId17"/>
    <p:sldId id="268" r:id="rId18"/>
    <p:sldId id="524" r:id="rId19"/>
    <p:sldId id="525" r:id="rId20"/>
    <p:sldId id="526" r:id="rId21"/>
    <p:sldId id="528" r:id="rId22"/>
    <p:sldId id="529" r:id="rId23"/>
    <p:sldId id="527" r:id="rId24"/>
    <p:sldId id="530" r:id="rId25"/>
    <p:sldId id="531" r:id="rId26"/>
    <p:sldId id="532"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385" r:id="rId40"/>
    <p:sldId id="387" r:id="rId41"/>
    <p:sldId id="388" r:id="rId42"/>
    <p:sldId id="389" r:id="rId43"/>
    <p:sldId id="390" r:id="rId44"/>
    <p:sldId id="391" r:id="rId45"/>
    <p:sldId id="392" r:id="rId46"/>
    <p:sldId id="393" r:id="rId47"/>
    <p:sldId id="281" r:id="rId48"/>
    <p:sldId id="283" r:id="rId49"/>
    <p:sldId id="284" r:id="rId50"/>
    <p:sldId id="449" r:id="rId51"/>
    <p:sldId id="450" r:id="rId52"/>
    <p:sldId id="482" r:id="rId53"/>
    <p:sldId id="483" r:id="rId54"/>
    <p:sldId id="286" r:id="rId55"/>
    <p:sldId id="287" r:id="rId56"/>
    <p:sldId id="484" r:id="rId57"/>
    <p:sldId id="485" r:id="rId58"/>
    <p:sldId id="486" r:id="rId59"/>
    <p:sldId id="523" r:id="rId60"/>
    <p:sldId id="522" r:id="rId61"/>
    <p:sldId id="487" r:id="rId62"/>
    <p:sldId id="519" r:id="rId63"/>
    <p:sldId id="520" r:id="rId64"/>
    <p:sldId id="288" r:id="rId65"/>
    <p:sldId id="289" r:id="rId66"/>
    <p:sldId id="517" r:id="rId67"/>
    <p:sldId id="518" r:id="rId68"/>
    <p:sldId id="290" r:id="rId69"/>
    <p:sldId id="291" r:id="rId70"/>
    <p:sldId id="292" r:id="rId71"/>
    <p:sldId id="293" r:id="rId72"/>
    <p:sldId id="294" r:id="rId73"/>
    <p:sldId id="395" r:id="rId74"/>
    <p:sldId id="394" r:id="rId75"/>
    <p:sldId id="295" r:id="rId76"/>
    <p:sldId id="296" r:id="rId77"/>
    <p:sldId id="300" r:id="rId78"/>
    <p:sldId id="301" r:id="rId79"/>
    <p:sldId id="302" r:id="rId80"/>
    <p:sldId id="303" r:id="rId81"/>
    <p:sldId id="304" r:id="rId82"/>
    <p:sldId id="305" r:id="rId83"/>
    <p:sldId id="306" r:id="rId84"/>
    <p:sldId id="308" r:id="rId85"/>
    <p:sldId id="309" r:id="rId86"/>
    <p:sldId id="310" r:id="rId87"/>
    <p:sldId id="317" r:id="rId88"/>
    <p:sldId id="318" r:id="rId89"/>
  </p:sldIdLst>
  <p:sldSz cx="9144000" cy="5143500"/>
  <p:notesSz cx="6858000" cy="9144000"/>
  <p:embeddedFontLst>
    <p:embeddedFont>
      <p:font typeface="Calibri" panose="020F0502020204030204"/>
      <p:regular r:id="rId93"/>
    </p:embeddedFont>
    <p:embeddedFont>
      <p:font typeface="Roboto" panose="02000000000000000000"/>
      <p:regular r:id="rId94"/>
      <p:bold r:id="rId95"/>
    </p:embeddedFont>
    <p:embeddedFont>
      <p:font typeface="Calibri" panose="020F0502020204030204" charset="0"/>
      <p:regular r:id="rId96"/>
      <p:bold r:id="rId97"/>
      <p:italic r:id="rId98"/>
      <p:boldItalic r:id="rId99"/>
    </p:embeddedFont>
    <p:embeddedFont>
      <p:font typeface="MS PGothic" panose="020B0600070205080204" charset="-128"/>
      <p:regular r:id="rId100"/>
    </p:embeddedFont>
    <p:embeddedFont>
      <p:font typeface="Lucida Sans" panose="020B0602030504020204" charset="0"/>
      <p:regular r:id="rId101"/>
      <p:bold r:id="rId102"/>
      <p:italic r:id="rId103"/>
    </p:embeddedFont>
    <p:embeddedFont>
      <p:font typeface="Roboto Mono" panose="00000009000000000000"/>
      <p:regular r:id="rId104"/>
      <p:bold r:id="rId105"/>
      <p:italic r:id="rId106"/>
      <p:boldItalic r:id="rId107"/>
    </p:embeddedFont>
    <p:embeddedFont>
      <p:font typeface="Noto Sans Symbols"/>
      <p:regular r:id="rId108"/>
      <p:bold r:id="rId10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747775"/>
          </p15:clr>
        </p15:guide>
        <p15:guide id="2" pos="2880"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6E5D529-9ED4-42E7-9572-30476014F62A}" styleName="Table_0">
    <a:wholeTbl>
      <a:tcTxStyle>
        <a:font>
          <a:latin typeface="Arial"/>
          <a:ea typeface="Arial"/>
          <a:cs typeface="Arial"/>
        </a:font>
        <a:srgbClr val="000000"/>
      </a:tcTxStyle>
      <a:tcStyle>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font" Target="fonts/font7.fntdata"/><Relationship Id="rId98" Type="http://schemas.openxmlformats.org/officeDocument/2006/relationships/font" Target="fonts/font6.fntdata"/><Relationship Id="rId97" Type="http://schemas.openxmlformats.org/officeDocument/2006/relationships/font" Target="fonts/font5.fntdata"/><Relationship Id="rId96" Type="http://schemas.openxmlformats.org/officeDocument/2006/relationships/font" Target="fonts/font4.fntdata"/><Relationship Id="rId95" Type="http://schemas.openxmlformats.org/officeDocument/2006/relationships/font" Target="fonts/font3.fntdata"/><Relationship Id="rId94" Type="http://schemas.openxmlformats.org/officeDocument/2006/relationships/font" Target="fonts/font2.fntdata"/><Relationship Id="rId93" Type="http://schemas.openxmlformats.org/officeDocument/2006/relationships/font" Target="fonts/font1.fntdata"/><Relationship Id="rId92" Type="http://schemas.openxmlformats.org/officeDocument/2006/relationships/tableStyles" Target="tableStyles.xml"/><Relationship Id="rId91" Type="http://schemas.openxmlformats.org/officeDocument/2006/relationships/viewProps" Target="viewProps.xml"/><Relationship Id="rId90" Type="http://schemas.openxmlformats.org/officeDocument/2006/relationships/presProps" Target="presProps.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9" Type="http://schemas.openxmlformats.org/officeDocument/2006/relationships/font" Target="fonts/font17.fntdata"/><Relationship Id="rId108" Type="http://schemas.openxmlformats.org/officeDocument/2006/relationships/font" Target="fonts/font16.fntdata"/><Relationship Id="rId107" Type="http://schemas.openxmlformats.org/officeDocument/2006/relationships/font" Target="fonts/font15.fntdata"/><Relationship Id="rId106" Type="http://schemas.openxmlformats.org/officeDocument/2006/relationships/font" Target="fonts/font14.fntdata"/><Relationship Id="rId105" Type="http://schemas.openxmlformats.org/officeDocument/2006/relationships/font" Target="fonts/font13.fntdata"/><Relationship Id="rId104" Type="http://schemas.openxmlformats.org/officeDocument/2006/relationships/font" Target="fonts/font12.fntdata"/><Relationship Id="rId103" Type="http://schemas.openxmlformats.org/officeDocument/2006/relationships/font" Target="fonts/font11.fntdata"/><Relationship Id="rId102" Type="http://schemas.openxmlformats.org/officeDocument/2006/relationships/font" Target="fonts/font10.fntdata"/><Relationship Id="rId101" Type="http://schemas.openxmlformats.org/officeDocument/2006/relationships/font" Target="fonts/font9.fntdata"/><Relationship Id="rId100" Type="http://schemas.openxmlformats.org/officeDocument/2006/relationships/font" Target="fonts/font8.fntdata"/><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76" name="Shape 76"/>
        <p:cNvGrpSpPr/>
        <p:nvPr/>
      </p:nvGrpSpPr>
      <p:grpSpPr>
        <a:xfrm>
          <a:off x="0" y="0"/>
          <a:ext cx="0" cy="0"/>
          <a:chOff x="0" y="0"/>
          <a:chExt cx="0" cy="0"/>
        </a:xfrm>
      </p:grpSpPr>
      <p:sp>
        <p:nvSpPr>
          <p:cNvPr id="77" name="Google Shape;77;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1" name="Shape 141"/>
        <p:cNvGrpSpPr/>
        <p:nvPr/>
      </p:nvGrpSpPr>
      <p:grpSpPr>
        <a:xfrm>
          <a:off x="0" y="0"/>
          <a:ext cx="0" cy="0"/>
          <a:chOff x="0" y="0"/>
          <a:chExt cx="0" cy="0"/>
        </a:xfrm>
      </p:grpSpPr>
      <p:sp>
        <p:nvSpPr>
          <p:cNvPr id="142" name="Google Shape;142;g30abce0bbc2_0_481: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43" name="Google Shape;143;g30abce0bbc2_0_48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3" name="Shape 153"/>
        <p:cNvGrpSpPr/>
        <p:nvPr/>
      </p:nvGrpSpPr>
      <p:grpSpPr>
        <a:xfrm>
          <a:off x="0" y="0"/>
          <a:ext cx="0" cy="0"/>
          <a:chOff x="0" y="0"/>
          <a:chExt cx="0" cy="0"/>
        </a:xfrm>
      </p:grpSpPr>
      <p:sp>
        <p:nvSpPr>
          <p:cNvPr id="154" name="Google Shape;154;g30abce0bbc2_0_492: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55" name="Google Shape;155;g30abce0bbc2_0_49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0" name="Shape 160"/>
        <p:cNvGrpSpPr/>
        <p:nvPr/>
      </p:nvGrpSpPr>
      <p:grpSpPr>
        <a:xfrm>
          <a:off x="0" y="0"/>
          <a:ext cx="0" cy="0"/>
          <a:chOff x="0" y="0"/>
          <a:chExt cx="0" cy="0"/>
        </a:xfrm>
      </p:grpSpPr>
      <p:sp>
        <p:nvSpPr>
          <p:cNvPr id="161" name="Google Shape;161;g30abce0bbc2_0_498: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62" name="Google Shape;162;g30abce0bbc2_0_49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6" name="Shape 166"/>
        <p:cNvGrpSpPr/>
        <p:nvPr/>
      </p:nvGrpSpPr>
      <p:grpSpPr>
        <a:xfrm>
          <a:off x="0" y="0"/>
          <a:ext cx="0" cy="0"/>
          <a:chOff x="0" y="0"/>
          <a:chExt cx="0" cy="0"/>
        </a:xfrm>
      </p:grpSpPr>
      <p:sp>
        <p:nvSpPr>
          <p:cNvPr id="167" name="Google Shape;167;g30abce0bbc2_0_218: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68" name="Google Shape;168;g30abce0bbc2_0_21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3" name="Shape 173"/>
        <p:cNvGrpSpPr/>
        <p:nvPr/>
      </p:nvGrpSpPr>
      <p:grpSpPr>
        <a:xfrm>
          <a:off x="0" y="0"/>
          <a:ext cx="0" cy="0"/>
          <a:chOff x="0" y="0"/>
          <a:chExt cx="0" cy="0"/>
        </a:xfrm>
      </p:grpSpPr>
      <p:sp>
        <p:nvSpPr>
          <p:cNvPr id="174" name="Google Shape;174;g30abce0bbc2_0_224: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75" name="Google Shape;175;g30abce0bbc2_0_22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1" name="Shape 201"/>
        <p:cNvGrpSpPr/>
        <p:nvPr/>
      </p:nvGrpSpPr>
      <p:grpSpPr>
        <a:xfrm>
          <a:off x="0" y="0"/>
          <a:ext cx="0" cy="0"/>
          <a:chOff x="0" y="0"/>
          <a:chExt cx="0" cy="0"/>
        </a:xfrm>
      </p:grpSpPr>
      <p:sp>
        <p:nvSpPr>
          <p:cNvPr id="202" name="Google Shape;202;g30abce0bbc2_0_251: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03" name="Google Shape;203;g30abce0bbc2_0_25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6" name="Shape 226"/>
        <p:cNvGrpSpPr/>
        <p:nvPr/>
      </p:nvGrpSpPr>
      <p:grpSpPr>
        <a:xfrm>
          <a:off x="0" y="0"/>
          <a:ext cx="0" cy="0"/>
          <a:chOff x="0" y="0"/>
          <a:chExt cx="0" cy="0"/>
        </a:xfrm>
      </p:grpSpPr>
      <p:sp>
        <p:nvSpPr>
          <p:cNvPr id="227" name="Google Shape;227;g30abce0bbc2_0_275: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28" name="Google Shape;228;g30abce0bbc2_0_27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5" name="Shape 245"/>
        <p:cNvGrpSpPr/>
        <p:nvPr/>
      </p:nvGrpSpPr>
      <p:grpSpPr>
        <a:xfrm>
          <a:off x="0" y="0"/>
          <a:ext cx="0" cy="0"/>
          <a:chOff x="0" y="0"/>
          <a:chExt cx="0" cy="0"/>
        </a:xfrm>
      </p:grpSpPr>
      <p:sp>
        <p:nvSpPr>
          <p:cNvPr id="246" name="Google Shape;246;g30abce0bbc2_0_293: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47" name="Google Shape;247;g30abce0bbc2_0_29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9" name="Shape 259"/>
        <p:cNvGrpSpPr/>
        <p:nvPr/>
      </p:nvGrpSpPr>
      <p:grpSpPr>
        <a:xfrm>
          <a:off x="0" y="0"/>
          <a:ext cx="0" cy="0"/>
          <a:chOff x="0" y="0"/>
          <a:chExt cx="0" cy="0"/>
        </a:xfrm>
      </p:grpSpPr>
      <p:sp>
        <p:nvSpPr>
          <p:cNvPr id="260" name="Google Shape;260;g30ad953b3ee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0ad953b3ee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5" name="Shape 265"/>
        <p:cNvGrpSpPr/>
        <p:nvPr/>
      </p:nvGrpSpPr>
      <p:grpSpPr>
        <a:xfrm>
          <a:off x="0" y="0"/>
          <a:ext cx="0" cy="0"/>
          <a:chOff x="0" y="0"/>
          <a:chExt cx="0" cy="0"/>
        </a:xfrm>
      </p:grpSpPr>
      <p:sp>
        <p:nvSpPr>
          <p:cNvPr id="266" name="Google Shape;266;g30ad953b3ee_0_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30ad953b3ee_0_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88" name="Shape 88"/>
        <p:cNvGrpSpPr/>
        <p:nvPr/>
      </p:nvGrpSpPr>
      <p:grpSpPr>
        <a:xfrm>
          <a:off x="0" y="0"/>
          <a:ext cx="0" cy="0"/>
          <a:chOff x="0" y="0"/>
          <a:chExt cx="0" cy="0"/>
        </a:xfrm>
      </p:grpSpPr>
      <p:sp>
        <p:nvSpPr>
          <p:cNvPr id="89" name="Google Shape;89;g30abce0bbc2_0_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0abce0bbc2_0_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0" name="Shape 270"/>
        <p:cNvGrpSpPr/>
        <p:nvPr/>
      </p:nvGrpSpPr>
      <p:grpSpPr>
        <a:xfrm>
          <a:off x="0" y="0"/>
          <a:ext cx="0" cy="0"/>
          <a:chOff x="0" y="0"/>
          <a:chExt cx="0" cy="0"/>
        </a:xfrm>
      </p:grpSpPr>
      <p:sp>
        <p:nvSpPr>
          <p:cNvPr id="271" name="Google Shape;271;g30abce0bbc2_0_581: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272" name="Google Shape;272;g30abce0bbc2_0_581:notes"/>
          <p:cNvSpPr/>
          <p:nvPr>
            <p:ph type="sldImg" idx="2"/>
          </p:nvPr>
        </p:nvSpPr>
        <p:spPr>
          <a:xfrm>
            <a:off x="290513" y="704850"/>
            <a:ext cx="6264300" cy="352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g30abce0bbc2_0_581: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8" name="Shape 278"/>
        <p:cNvGrpSpPr/>
        <p:nvPr/>
      </p:nvGrpSpPr>
      <p:grpSpPr>
        <a:xfrm>
          <a:off x="0" y="0"/>
          <a:ext cx="0" cy="0"/>
          <a:chOff x="0" y="0"/>
          <a:chExt cx="0" cy="0"/>
        </a:xfrm>
      </p:grpSpPr>
      <p:sp>
        <p:nvSpPr>
          <p:cNvPr id="279" name="Google Shape;279;g30abce0bbc2_0_588: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280" name="Google Shape;280;g30abce0bbc2_0_588:notes"/>
          <p:cNvSpPr/>
          <p:nvPr>
            <p:ph type="sldImg" idx="2"/>
          </p:nvPr>
        </p:nvSpPr>
        <p:spPr>
          <a:xfrm>
            <a:off x="290513" y="704850"/>
            <a:ext cx="6264300" cy="352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g30abce0bbc2_0_588:notes"/>
          <p:cNvSpPr txBox="1"/>
          <p:nvPr>
            <p:ph type="body" idx="1"/>
          </p:nvPr>
        </p:nvSpPr>
        <p:spPr>
          <a:xfrm>
            <a:off x="912600" y="4463280"/>
            <a:ext cx="5019000" cy="422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7" name="Shape 287"/>
        <p:cNvGrpSpPr/>
        <p:nvPr/>
      </p:nvGrpSpPr>
      <p:grpSpPr>
        <a:xfrm>
          <a:off x="0" y="0"/>
          <a:ext cx="0" cy="0"/>
          <a:chOff x="0" y="0"/>
          <a:chExt cx="0" cy="0"/>
        </a:xfrm>
      </p:grpSpPr>
      <p:sp>
        <p:nvSpPr>
          <p:cNvPr id="288" name="Google Shape;288;g30abce0bbc2_0_596: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289" name="Google Shape;289;g30abce0bbc2_0_596:notes"/>
          <p:cNvSpPr/>
          <p:nvPr>
            <p:ph type="sldImg" idx="2"/>
          </p:nvPr>
        </p:nvSpPr>
        <p:spPr>
          <a:xfrm>
            <a:off x="290513" y="704850"/>
            <a:ext cx="6264300" cy="352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g30abce0bbc2_0_596:notes"/>
          <p:cNvSpPr txBox="1"/>
          <p:nvPr>
            <p:ph type="body" idx="1"/>
          </p:nvPr>
        </p:nvSpPr>
        <p:spPr>
          <a:xfrm>
            <a:off x="912600" y="4463280"/>
            <a:ext cx="5019000" cy="422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5" name="Shape 295"/>
        <p:cNvGrpSpPr/>
        <p:nvPr/>
      </p:nvGrpSpPr>
      <p:grpSpPr>
        <a:xfrm>
          <a:off x="0" y="0"/>
          <a:ext cx="0" cy="0"/>
          <a:chOff x="0" y="0"/>
          <a:chExt cx="0" cy="0"/>
        </a:xfrm>
      </p:grpSpPr>
      <p:sp>
        <p:nvSpPr>
          <p:cNvPr id="296" name="Google Shape;296;g30abce0bbc2_0_603: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297" name="Google Shape;297;g30abce0bbc2_0_603:notes"/>
          <p:cNvSpPr/>
          <p:nvPr>
            <p:ph type="sldImg" idx="2"/>
          </p:nvPr>
        </p:nvSpPr>
        <p:spPr>
          <a:xfrm>
            <a:off x="290513" y="704850"/>
            <a:ext cx="6264300" cy="352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8" name="Google Shape;298;g30abce0bbc2_0_603:notes"/>
          <p:cNvSpPr txBox="1"/>
          <p:nvPr>
            <p:ph type="body" idx="1"/>
          </p:nvPr>
        </p:nvSpPr>
        <p:spPr>
          <a:xfrm>
            <a:off x="912600" y="4463280"/>
            <a:ext cx="5019000" cy="422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3" name="Shape 303"/>
        <p:cNvGrpSpPr/>
        <p:nvPr/>
      </p:nvGrpSpPr>
      <p:grpSpPr>
        <a:xfrm>
          <a:off x="0" y="0"/>
          <a:ext cx="0" cy="0"/>
          <a:chOff x="0" y="0"/>
          <a:chExt cx="0" cy="0"/>
        </a:xfrm>
      </p:grpSpPr>
      <p:sp>
        <p:nvSpPr>
          <p:cNvPr id="304" name="Google Shape;304;g30abce0bbc2_0_610: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305" name="Google Shape;305;g30abce0bbc2_0_610:notes"/>
          <p:cNvSpPr/>
          <p:nvPr>
            <p:ph type="sldImg" idx="2"/>
          </p:nvPr>
        </p:nvSpPr>
        <p:spPr>
          <a:xfrm>
            <a:off x="290513" y="704850"/>
            <a:ext cx="6264300" cy="352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g30abce0bbc2_0_610:notes"/>
          <p:cNvSpPr txBox="1"/>
          <p:nvPr>
            <p:ph type="body" idx="1"/>
          </p:nvPr>
        </p:nvSpPr>
        <p:spPr>
          <a:xfrm>
            <a:off x="912600" y="4463280"/>
            <a:ext cx="5019000" cy="422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E0D70C18-464E-3545-9CA1-FC88A632BD18}" type="slidenum">
              <a:rPr lang="en-US"/>
            </a:fld>
            <a:endParaRPr lang="en-US"/>
          </a:p>
        </p:txBody>
      </p:sp>
      <p:sp>
        <p:nvSpPr>
          <p:cNvPr id="82947" name="Rectangle 2"/>
          <p:cNvSpPr>
            <a:spLocks noGrp="1" noRot="1" noChangeAspect="1" noChangeArrowheads="1"/>
          </p:cNvSpPr>
          <p:nvPr>
            <p:ph type="sldImg"/>
          </p:nvPr>
        </p:nvSpPr>
        <p:spPr>
          <a:solidFill>
            <a:srgbClr val="FFFFFF"/>
          </a:solidFill>
        </p:spPr>
      </p:sp>
      <p:sp>
        <p:nvSpPr>
          <p:cNvPr id="8294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Lucida Sans" panose="020B0602030504020204" charset="0"/>
                <a:ea typeface="MS PGothic" panose="020B0600070205080204" charset="-128"/>
              </a:defRPr>
            </a:lvl2pPr>
            <a:lvl3pPr eaLnBrk="0" hangingPunct="0">
              <a:defRPr sz="2400">
                <a:solidFill>
                  <a:schemeClr val="tx1"/>
                </a:solidFill>
                <a:latin typeface="Lucida Sans" panose="020B0602030504020204" charset="0"/>
                <a:ea typeface="MS PGothic" panose="020B0600070205080204" charset="-128"/>
              </a:defRPr>
            </a:lvl3pPr>
            <a:lvl4pPr eaLnBrk="0" hangingPunct="0">
              <a:defRPr sz="2400">
                <a:solidFill>
                  <a:schemeClr val="tx1"/>
                </a:solidFill>
                <a:latin typeface="Lucida Sans" panose="020B0602030504020204" charset="0"/>
                <a:ea typeface="MS PGothic" panose="020B0600070205080204" charset="-128"/>
              </a:defRPr>
            </a:lvl4pPr>
            <a:lvl5pPr eaLnBrk="0" hangingPunct="0">
              <a:defRPr sz="2400">
                <a:solidFill>
                  <a:schemeClr val="tx1"/>
                </a:solidFill>
                <a:latin typeface="Lucida Sans" panose="020B0602030504020204" charset="0"/>
                <a:ea typeface="MS PGothic" panose="020B0600070205080204" charset="-128"/>
              </a:defRPr>
            </a:lvl5pPr>
            <a:lvl6pPr marL="4572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9144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1371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18288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fld id="{E69DF897-5E92-F241-9A21-E64EA536231D}" type="slidenum">
              <a:rPr lang="en-US" sz="1200"/>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p:spPr>
      </p:sp>
      <p:sp>
        <p:nvSpPr>
          <p:cNvPr id="17412" name="Rectangle 3"/>
          <p:cNvSpPr>
            <a:spLocks noGrp="1" noChangeArrowheads="1"/>
          </p:cNvSpPr>
          <p:nvPr>
            <p:ph type="body" idx="1"/>
          </p:nvPr>
        </p:nvSpPr>
        <p:spPr>
          <a:noFill/>
        </p:spPr>
        <p:txBody>
          <a:bodyPr/>
          <a:lstStyle/>
          <a:p>
            <a:r>
              <a:rPr lang="en-US" dirty="0">
                <a:latin typeface="Arial" panose="020B0604020202020204" pitchFamily="34" charset="0"/>
                <a:ea typeface="MS PGothic" panose="020B0600070205080204" charset="-128"/>
                <a:cs typeface="MS PGothic" panose="020B0600070205080204" charset="-128"/>
              </a:rPr>
              <a:t>Regular expression play a very powerful role when they are used to </a:t>
            </a:r>
            <a:r>
              <a:rPr lang="en-US" b="1" dirty="0">
                <a:latin typeface="Arial" panose="020B0604020202020204" pitchFamily="34" charset="0"/>
                <a:ea typeface="MS PGothic" panose="020B0600070205080204" charset="-128"/>
                <a:cs typeface="MS PGothic" panose="020B0600070205080204" charset="-128"/>
              </a:rPr>
              <a:t>change</a:t>
            </a:r>
            <a:r>
              <a:rPr lang="en-US" dirty="0">
                <a:latin typeface="Arial" panose="020B0604020202020204" pitchFamily="34" charset="0"/>
                <a:ea typeface="MS PGothic" panose="020B0600070205080204" charset="-128"/>
                <a:cs typeface="MS PGothic" panose="020B0600070205080204" charset="-128"/>
              </a:rPr>
              <a:t> strings, substituting one string for another.  And this power to easily model string substitutions turns out to play a role in one of the earliest NLP systems, the pioneering 1966 chatbot ELIZA.</a:t>
            </a:r>
            <a:endParaRPr lang="en-US" dirty="0">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syntax for substitutions is simple. For example the python "S" command can be used to change a string matched by a regex to the substitute, another string.</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Substitutions and capture groups </a:t>
            </a:r>
            <a:r>
              <a:rPr kumimoji="1" lang="en-US" sz="1200" kern="1200" dirty="0">
                <a:solidFill>
                  <a:schemeClr val="tx1"/>
                </a:solidFill>
                <a:effectLst/>
                <a:latin typeface="Arial" panose="020B0604020202020204" pitchFamily="34" charset="0"/>
                <a:ea typeface="MS PGothic" panose="020B0600070205080204" charset="-128"/>
                <a:cs typeface="MS PGothic" panose="020B0600070205080204" charset="-128"/>
              </a:rPr>
              <a:t>are very useful in implementing simple chat-bots like ELIZA. ELIZA , one of the most important historical NLP systems, was created by pioneering AI researcher Joseph </a:t>
            </a:r>
            <a:r>
              <a:rPr kumimoji="1" lang="en-US" sz="1200" kern="1200" dirty="0" err="1">
                <a:solidFill>
                  <a:schemeClr val="tx1"/>
                </a:solidFill>
                <a:effectLst/>
                <a:latin typeface="Arial" panose="020B0604020202020204" pitchFamily="34" charset="0"/>
                <a:ea typeface="MS PGothic" panose="020B0600070205080204" charset="-128"/>
                <a:cs typeface="MS PGothic" panose="020B0600070205080204" charset="-128"/>
              </a:rPr>
              <a:t>Weizenbaum</a:t>
            </a:r>
            <a:r>
              <a:rPr kumimoji="1" lang="en-US" sz="1200" kern="1200" dirty="0">
                <a:solidFill>
                  <a:schemeClr val="tx1"/>
                </a:solidFill>
                <a:effectLst/>
                <a:latin typeface="Arial" panose="020B0604020202020204" pitchFamily="34" charset="0"/>
                <a:ea typeface="MS PGothic" panose="020B0600070205080204" charset="-128"/>
                <a:cs typeface="MS PGothic" panose="020B0600070205080204" charset="-128"/>
              </a:rPr>
              <a:t> in 1966, and simulates a Rogerian psychologist, a kind of therapist who emphasizes  mirroring back what they hear. ELIZA is a surprisingly simple program that uses pattern matching to recognize phrases like “I need X” and translate them into suitable outputs like “What would it mean to you if you got X?”. This simple technique succeeds in this domain because ELIZA doesn’t actually need to </a:t>
            </a:r>
            <a:r>
              <a:rPr kumimoji="1" lang="en-US" sz="1200" i="1" kern="1200" dirty="0">
                <a:solidFill>
                  <a:schemeClr val="tx1"/>
                </a:solidFill>
                <a:effectLst/>
                <a:latin typeface="Arial" panose="020B0604020202020204" pitchFamily="34" charset="0"/>
                <a:ea typeface="MS PGothic" panose="020B0600070205080204" charset="-128"/>
                <a:cs typeface="MS PGothic" panose="020B0600070205080204" charset="-128"/>
              </a:rPr>
              <a:t>know </a:t>
            </a:r>
            <a:r>
              <a:rPr kumimoji="1" lang="en-US" sz="1200" kern="1200" dirty="0">
                <a:solidFill>
                  <a:schemeClr val="tx1"/>
                </a:solidFill>
                <a:effectLst/>
                <a:latin typeface="Arial" panose="020B0604020202020204" pitchFamily="34" charset="0"/>
                <a:ea typeface="MS PGothic" panose="020B0600070205080204" charset="-128"/>
                <a:cs typeface="MS PGothic" panose="020B0600070205080204" charset="-128"/>
              </a:rPr>
              <a:t>anything to mimic a Rogerian psychotherapist. This is one of the few dialogue genres where listeners can act as if they know nothing of the world.</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Substitutions and capture groups </a:t>
            </a:r>
            <a:r>
              <a:rPr kumimoji="1" lang="en-US" sz="1200" kern="1200" dirty="0">
                <a:solidFill>
                  <a:schemeClr val="tx1"/>
                </a:solidFill>
                <a:effectLst/>
                <a:latin typeface="Arial" panose="020B0604020202020204" pitchFamily="34" charset="0"/>
                <a:ea typeface="MS PGothic" panose="020B0600070205080204" charset="-128"/>
                <a:cs typeface="MS PGothic" panose="020B0600070205080204" charset="-128"/>
              </a:rPr>
              <a:t>are very useful in implementing simple chat-bots like ELIZA. ELIZA , one of the most important historical NLP systems, was created by pioneering AI researcher Joseph </a:t>
            </a:r>
            <a:r>
              <a:rPr kumimoji="1" lang="en-US" sz="1200" kern="1200" dirty="0" err="1">
                <a:solidFill>
                  <a:schemeClr val="tx1"/>
                </a:solidFill>
                <a:effectLst/>
                <a:latin typeface="Arial" panose="020B0604020202020204" pitchFamily="34" charset="0"/>
                <a:ea typeface="MS PGothic" panose="020B0600070205080204" charset="-128"/>
                <a:cs typeface="MS PGothic" panose="020B0600070205080204" charset="-128"/>
              </a:rPr>
              <a:t>Weizenbaum</a:t>
            </a:r>
            <a:r>
              <a:rPr kumimoji="1" lang="en-US" sz="1200" kern="1200" dirty="0">
                <a:solidFill>
                  <a:schemeClr val="tx1"/>
                </a:solidFill>
                <a:effectLst/>
                <a:latin typeface="Arial" panose="020B0604020202020204" pitchFamily="34" charset="0"/>
                <a:ea typeface="MS PGothic" panose="020B0600070205080204" charset="-128"/>
                <a:cs typeface="MS PGothic" panose="020B0600070205080204" charset="-128"/>
              </a:rPr>
              <a:t> in 1966, and simulates a Rogerian psychologist, a kind of therapist who emphasizes  mirroring back what they hear. ELIZA is a surprisingly simple program that uses pattern matching to recognize phrases like “I need X” and translate them into suitable outputs like “What would it mean to you if you got X?”. This simple technique succeeds in this domain because ELIZA doesn’t actually need to </a:t>
            </a:r>
            <a:r>
              <a:rPr kumimoji="1" lang="en-US" sz="1200" i="1" kern="1200" dirty="0">
                <a:solidFill>
                  <a:schemeClr val="tx1"/>
                </a:solidFill>
                <a:effectLst/>
                <a:latin typeface="Arial" panose="020B0604020202020204" pitchFamily="34" charset="0"/>
                <a:ea typeface="MS PGothic" panose="020B0600070205080204" charset="-128"/>
                <a:cs typeface="MS PGothic" panose="020B0600070205080204" charset="-128"/>
              </a:rPr>
              <a:t>know </a:t>
            </a:r>
            <a:r>
              <a:rPr kumimoji="1" lang="en-US" sz="1200" kern="1200" dirty="0">
                <a:solidFill>
                  <a:schemeClr val="tx1"/>
                </a:solidFill>
                <a:effectLst/>
                <a:latin typeface="Arial" panose="020B0604020202020204" pitchFamily="34" charset="0"/>
                <a:ea typeface="MS PGothic" panose="020B0600070205080204" charset="-128"/>
                <a:cs typeface="MS PGothic" panose="020B0600070205080204" charset="-128"/>
              </a:rPr>
              <a:t>anything to mimic a Rogerian psychotherapist. This is one of the few dialogue genres where listeners can act as if they know nothing of the world.</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7" name="Shape 107"/>
        <p:cNvGrpSpPr/>
        <p:nvPr/>
      </p:nvGrpSpPr>
      <p:grpSpPr>
        <a:xfrm>
          <a:off x="0" y="0"/>
          <a:ext cx="0" cy="0"/>
          <a:chOff x="0" y="0"/>
          <a:chExt cx="0" cy="0"/>
        </a:xfrm>
      </p:grpSpPr>
      <p:sp>
        <p:nvSpPr>
          <p:cNvPr id="108" name="Google Shape;108;g30abce0bbc2_0_396: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09" name="Google Shape;109;g30abce0bbc2_0_39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some fragments from a sample conversation with ELIZA in 1966. </a:t>
            </a:r>
            <a:r>
              <a:rPr kumimoji="1" lang="en-US" sz="1200" kern="1200" dirty="0">
                <a:solidFill>
                  <a:schemeClr val="tx1"/>
                </a:solidFill>
                <a:effectLst/>
                <a:latin typeface="Arial" panose="020B0604020202020204" pitchFamily="34" charset="0"/>
                <a:ea typeface="MS PGothic" panose="020B0600070205080204" charset="-128"/>
                <a:cs typeface="MS PGothic" panose="020B0600070205080204" charset="-128"/>
              </a:rPr>
              <a:t>Eliza’s mimicry of human conversation was remarkably successful: many people who interacted with ELIZA came to believe that it really </a:t>
            </a:r>
            <a:r>
              <a:rPr kumimoji="1" lang="en-US" sz="1200" i="1" kern="1200" dirty="0">
                <a:solidFill>
                  <a:schemeClr val="tx1"/>
                </a:solidFill>
                <a:effectLst/>
                <a:latin typeface="Arial" panose="020B0604020202020204" pitchFamily="34" charset="0"/>
                <a:ea typeface="MS PGothic" panose="020B0600070205080204" charset="-128"/>
                <a:cs typeface="MS PGothic" panose="020B0600070205080204" charset="-128"/>
              </a:rPr>
              <a:t>understood </a:t>
            </a:r>
            <a:r>
              <a:rPr kumimoji="1" lang="en-US" sz="1200" kern="1200" dirty="0">
                <a:solidFill>
                  <a:schemeClr val="tx1"/>
                </a:solidFill>
                <a:effectLst/>
                <a:latin typeface="Arial" panose="020B0604020202020204" pitchFamily="34" charset="0"/>
                <a:ea typeface="MS PGothic" panose="020B0600070205080204" charset="-128"/>
                <a:cs typeface="MS PGothic" panose="020B0600070205080204" charset="-128"/>
              </a:rPr>
              <a:t>them and their problems, and in very prescient early work, </a:t>
            </a:r>
            <a:r>
              <a:rPr kumimoji="1" lang="en-US" sz="1200" kern="1200" dirty="0" err="1">
                <a:solidFill>
                  <a:schemeClr val="tx1"/>
                </a:solidFill>
                <a:effectLst/>
                <a:latin typeface="Arial" panose="020B0604020202020204" pitchFamily="34" charset="0"/>
                <a:ea typeface="MS PGothic" panose="020B0600070205080204" charset="-128"/>
                <a:cs typeface="MS PGothic" panose="020B0600070205080204" charset="-128"/>
              </a:rPr>
              <a:t>Weizenbaum</a:t>
            </a:r>
            <a:r>
              <a:rPr kumimoji="1" lang="en-US" sz="1200" kern="1200" dirty="0">
                <a:solidFill>
                  <a:schemeClr val="tx1"/>
                </a:solidFill>
                <a:effectLst/>
                <a:latin typeface="Arial" panose="020B0604020202020204" pitchFamily="34" charset="0"/>
                <a:ea typeface="MS PGothic" panose="020B0600070205080204" charset="-128"/>
                <a:cs typeface="MS PGothic" panose="020B0600070205080204" charset="-128"/>
              </a:rPr>
              <a:t> pointed out the ethical issues in this attribution of human qualities to an artificial agent.   We'll return to this issue in the dialogue lectures.</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ELIZA consists mainly of a series of substitution patterns, with some control for deciding what pattern to select, and some higher-level dialogue structure that we'll come back to. Here we can see examples of capture groups for capturing the adjectives the user writes to describes themselves, and simple patterns for asking more details when the user uses generic statements containing "all" or "always".</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2" name="Shape 312"/>
        <p:cNvGrpSpPr/>
        <p:nvPr/>
      </p:nvGrpSpPr>
      <p:grpSpPr>
        <a:xfrm>
          <a:off x="0" y="0"/>
          <a:ext cx="0" cy="0"/>
          <a:chOff x="0" y="0"/>
          <a:chExt cx="0" cy="0"/>
        </a:xfrm>
      </p:grpSpPr>
      <p:sp>
        <p:nvSpPr>
          <p:cNvPr id="313" name="Google Shape;313;g30ad953b3ee_0_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0ad953b3ee_0_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9" name="Shape 329"/>
        <p:cNvGrpSpPr/>
        <p:nvPr/>
      </p:nvGrpSpPr>
      <p:grpSpPr>
        <a:xfrm>
          <a:off x="0" y="0"/>
          <a:ext cx="0" cy="0"/>
          <a:chOff x="0" y="0"/>
          <a:chExt cx="0" cy="0"/>
        </a:xfrm>
      </p:grpSpPr>
      <p:sp>
        <p:nvSpPr>
          <p:cNvPr id="330" name="Google Shape;330;g30ad953b3ee_0_3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0ad953b3ee_0_3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5" name="Shape 335"/>
        <p:cNvGrpSpPr/>
        <p:nvPr/>
      </p:nvGrpSpPr>
      <p:grpSpPr>
        <a:xfrm>
          <a:off x="0" y="0"/>
          <a:ext cx="0" cy="0"/>
          <a:chOff x="0" y="0"/>
          <a:chExt cx="0" cy="0"/>
        </a:xfrm>
      </p:grpSpPr>
      <p:sp>
        <p:nvSpPr>
          <p:cNvPr id="336" name="Google Shape;336;g30ad953b3ee_0_2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30ad953b3ee_0_2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7" name="Shape 347"/>
        <p:cNvGrpSpPr/>
        <p:nvPr/>
      </p:nvGrpSpPr>
      <p:grpSpPr>
        <a:xfrm>
          <a:off x="0" y="0"/>
          <a:ext cx="0" cy="0"/>
          <a:chOff x="0" y="0"/>
          <a:chExt cx="0" cy="0"/>
        </a:xfrm>
      </p:grpSpPr>
      <p:sp>
        <p:nvSpPr>
          <p:cNvPr id="348" name="Google Shape;348;g30ad953b3ee_0_4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0ad953b3ee_0_4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3" name="Shape 353"/>
        <p:cNvGrpSpPr/>
        <p:nvPr/>
      </p:nvGrpSpPr>
      <p:grpSpPr>
        <a:xfrm>
          <a:off x="0" y="0"/>
          <a:ext cx="0" cy="0"/>
          <a:chOff x="0" y="0"/>
          <a:chExt cx="0" cy="0"/>
        </a:xfrm>
      </p:grpSpPr>
      <p:sp>
        <p:nvSpPr>
          <p:cNvPr id="354" name="Google Shape;354;g30ad953b3ee_0_4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30ad953b3ee_0_4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1" name="Shape 431"/>
        <p:cNvGrpSpPr/>
        <p:nvPr/>
      </p:nvGrpSpPr>
      <p:grpSpPr>
        <a:xfrm>
          <a:off x="0" y="0"/>
          <a:ext cx="0" cy="0"/>
          <a:chOff x="0" y="0"/>
          <a:chExt cx="0" cy="0"/>
        </a:xfrm>
      </p:grpSpPr>
      <p:sp>
        <p:nvSpPr>
          <p:cNvPr id="432" name="Google Shape;432;g30abce0bbc2_0_685: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33" name="Google Shape;433;g30abce0bbc2_0_68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4" name="Shape 424"/>
        <p:cNvGrpSpPr/>
        <p:nvPr/>
      </p:nvGrpSpPr>
      <p:grpSpPr>
        <a:xfrm>
          <a:off x="0" y="0"/>
          <a:ext cx="0" cy="0"/>
          <a:chOff x="0" y="0"/>
          <a:chExt cx="0" cy="0"/>
        </a:xfrm>
      </p:grpSpPr>
      <p:sp>
        <p:nvSpPr>
          <p:cNvPr id="425" name="Google Shape;425;g30abce0bbc2_0_679: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426" name="Google Shape;426;g30abce0bbc2_0_679:notes"/>
          <p:cNvSpPr/>
          <p:nvPr>
            <p:ph type="sldImg" idx="2"/>
          </p:nvPr>
        </p:nvSpPr>
        <p:spPr>
          <a:xfrm>
            <a:off x="290520" y="704880"/>
            <a:ext cx="6263700" cy="3523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7" name="Google Shape;427;g30abce0bbc2_0_679: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9" name="Shape 359"/>
        <p:cNvGrpSpPr/>
        <p:nvPr/>
      </p:nvGrpSpPr>
      <p:grpSpPr>
        <a:xfrm>
          <a:off x="0" y="0"/>
          <a:ext cx="0" cy="0"/>
          <a:chOff x="0" y="0"/>
          <a:chExt cx="0" cy="0"/>
        </a:xfrm>
      </p:grpSpPr>
      <p:sp>
        <p:nvSpPr>
          <p:cNvPr id="360" name="Google Shape;360;g30abce0bbc2_0_624: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361" name="Google Shape;361;g30abce0bbc2_0_624:notes"/>
          <p:cNvSpPr/>
          <p:nvPr>
            <p:ph type="sldImg" idx="2"/>
          </p:nvPr>
        </p:nvSpPr>
        <p:spPr>
          <a:xfrm>
            <a:off x="290513" y="704850"/>
            <a:ext cx="6264300" cy="352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g30abce0bbc2_0_624: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94" name="Shape 94"/>
        <p:cNvGrpSpPr/>
        <p:nvPr/>
      </p:nvGrpSpPr>
      <p:grpSpPr>
        <a:xfrm>
          <a:off x="0" y="0"/>
          <a:ext cx="0" cy="0"/>
          <a:chOff x="0" y="0"/>
          <a:chExt cx="0" cy="0"/>
        </a:xfrm>
      </p:grpSpPr>
      <p:sp>
        <p:nvSpPr>
          <p:cNvPr id="95" name="Google Shape;95;g30abce0bbc2_0_16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0abce0bbc2_0_16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6" name="Shape 366"/>
        <p:cNvGrpSpPr/>
        <p:nvPr/>
      </p:nvGrpSpPr>
      <p:grpSpPr>
        <a:xfrm>
          <a:off x="0" y="0"/>
          <a:ext cx="0" cy="0"/>
          <a:chOff x="0" y="0"/>
          <a:chExt cx="0" cy="0"/>
        </a:xfrm>
      </p:grpSpPr>
      <p:sp>
        <p:nvSpPr>
          <p:cNvPr id="367" name="Google Shape;367;g30abce0bbc2_0_630: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368" name="Google Shape;368;g30abce0bbc2_0_630:notes"/>
          <p:cNvSpPr/>
          <p:nvPr>
            <p:ph type="sldImg" idx="2"/>
          </p:nvPr>
        </p:nvSpPr>
        <p:spPr>
          <a:xfrm>
            <a:off x="290513" y="704850"/>
            <a:ext cx="6264300" cy="352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g30abce0bbc2_0_630: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4" name="Shape 374"/>
        <p:cNvGrpSpPr/>
        <p:nvPr/>
      </p:nvGrpSpPr>
      <p:grpSpPr>
        <a:xfrm>
          <a:off x="0" y="0"/>
          <a:ext cx="0" cy="0"/>
          <a:chOff x="0" y="0"/>
          <a:chExt cx="0" cy="0"/>
        </a:xfrm>
      </p:grpSpPr>
      <p:sp>
        <p:nvSpPr>
          <p:cNvPr id="375" name="Google Shape;375;g30abce0bbc2_0_637: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76" name="Google Shape;376;g30abce0bbc2_0_63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0" name="Shape 380"/>
        <p:cNvGrpSpPr/>
        <p:nvPr/>
      </p:nvGrpSpPr>
      <p:grpSpPr>
        <a:xfrm>
          <a:off x="0" y="0"/>
          <a:ext cx="0" cy="0"/>
          <a:chOff x="0" y="0"/>
          <a:chExt cx="0" cy="0"/>
        </a:xfrm>
      </p:grpSpPr>
      <p:sp>
        <p:nvSpPr>
          <p:cNvPr id="381" name="Google Shape;381;g30abce0bbc2_0_642: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82" name="Google Shape;382;g30abce0bbc2_0_64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6" name="Shape 386"/>
        <p:cNvGrpSpPr/>
        <p:nvPr/>
      </p:nvGrpSpPr>
      <p:grpSpPr>
        <a:xfrm>
          <a:off x="0" y="0"/>
          <a:ext cx="0" cy="0"/>
          <a:chOff x="0" y="0"/>
          <a:chExt cx="0" cy="0"/>
        </a:xfrm>
      </p:grpSpPr>
      <p:sp>
        <p:nvSpPr>
          <p:cNvPr id="387" name="Google Shape;387;g30abce0bbc2_0_647: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88" name="Google Shape;388;g30abce0bbc2_0_64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2" name="Shape 392"/>
        <p:cNvGrpSpPr/>
        <p:nvPr/>
      </p:nvGrpSpPr>
      <p:grpSpPr>
        <a:xfrm>
          <a:off x="0" y="0"/>
          <a:ext cx="0" cy="0"/>
          <a:chOff x="0" y="0"/>
          <a:chExt cx="0" cy="0"/>
        </a:xfrm>
      </p:grpSpPr>
      <p:sp>
        <p:nvSpPr>
          <p:cNvPr id="393" name="Google Shape;393;g30abce0bbc2_0_652: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394" name="Google Shape;394;g30abce0bbc2_0_652:notes"/>
          <p:cNvSpPr/>
          <p:nvPr>
            <p:ph type="sldImg" idx="2"/>
          </p:nvPr>
        </p:nvSpPr>
        <p:spPr>
          <a:xfrm>
            <a:off x="290513" y="704850"/>
            <a:ext cx="6264300" cy="352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5" name="Google Shape;395;g30abce0bbc2_0_652: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9" name="Shape 399"/>
        <p:cNvGrpSpPr/>
        <p:nvPr/>
      </p:nvGrpSpPr>
      <p:grpSpPr>
        <a:xfrm>
          <a:off x="0" y="0"/>
          <a:ext cx="0" cy="0"/>
          <a:chOff x="0" y="0"/>
          <a:chExt cx="0" cy="0"/>
        </a:xfrm>
      </p:grpSpPr>
      <p:sp>
        <p:nvSpPr>
          <p:cNvPr id="400" name="Google Shape;400;g30abce0bbc2_0_658: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401" name="Google Shape;401;g30abce0bbc2_0_658:notes"/>
          <p:cNvSpPr/>
          <p:nvPr>
            <p:ph type="sldImg" idx="2"/>
          </p:nvPr>
        </p:nvSpPr>
        <p:spPr>
          <a:xfrm>
            <a:off x="290513" y="704850"/>
            <a:ext cx="6264300" cy="352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2" name="Google Shape;402;g30abce0bbc2_0_658: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tokenization in most real situations isn't as simple as I've suggested with the simple UNIX tools.</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most standard tokenization programs for English or languages with similar writing systems need to deal with each of these issues. Here's a simple python tokenizer in the Natural Language Toolkit that has little regular expressions for dealing with </a:t>
            </a:r>
            <a:r>
              <a:rPr lang="en-US" dirty="0" err="1"/>
              <a:t>hypthens</a:t>
            </a:r>
            <a:r>
              <a:rPr lang="en-US" dirty="0"/>
              <a:t>, and currency, and whatnot</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6" name="Shape 406"/>
        <p:cNvGrpSpPr/>
        <p:nvPr/>
      </p:nvGrpSpPr>
      <p:grpSpPr>
        <a:xfrm>
          <a:off x="0" y="0"/>
          <a:ext cx="0" cy="0"/>
          <a:chOff x="0" y="0"/>
          <a:chExt cx="0" cy="0"/>
        </a:xfrm>
      </p:grpSpPr>
      <p:sp>
        <p:nvSpPr>
          <p:cNvPr id="407" name="Google Shape;407;g30abce0bbc2_0_664: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08" name="Google Shape;408;g30abce0bbc2_0_66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2" name="Shape 412"/>
        <p:cNvGrpSpPr/>
        <p:nvPr/>
      </p:nvGrpSpPr>
      <p:grpSpPr>
        <a:xfrm>
          <a:off x="0" y="0"/>
          <a:ext cx="0" cy="0"/>
          <a:chOff x="0" y="0"/>
          <a:chExt cx="0" cy="0"/>
        </a:xfrm>
      </p:grpSpPr>
      <p:sp>
        <p:nvSpPr>
          <p:cNvPr id="413" name="Google Shape;413;g30abce0bbc2_0_669: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14" name="Google Shape;414;g30abce0bbc2_0_66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1" name="Shape 101"/>
        <p:cNvGrpSpPr/>
        <p:nvPr/>
      </p:nvGrpSpPr>
      <p:grpSpPr>
        <a:xfrm>
          <a:off x="0" y="0"/>
          <a:ext cx="0" cy="0"/>
          <a:chOff x="0" y="0"/>
          <a:chExt cx="0" cy="0"/>
        </a:xfrm>
      </p:grpSpPr>
      <p:sp>
        <p:nvSpPr>
          <p:cNvPr id="102" name="Google Shape;102;g30abce0bbc2_0_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0abce0bbc2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1" name="Shape 441"/>
        <p:cNvGrpSpPr/>
        <p:nvPr/>
      </p:nvGrpSpPr>
      <p:grpSpPr>
        <a:xfrm>
          <a:off x="0" y="0"/>
          <a:ext cx="0" cy="0"/>
          <a:chOff x="0" y="0"/>
          <a:chExt cx="0" cy="0"/>
        </a:xfrm>
      </p:grpSpPr>
      <p:sp>
        <p:nvSpPr>
          <p:cNvPr id="442" name="Google Shape;442;g30abce0bbc2_0_694: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443" name="Google Shape;443;g30abce0bbc2_0_694:notes"/>
          <p:cNvSpPr/>
          <p:nvPr>
            <p:ph type="sldImg" idx="2"/>
          </p:nvPr>
        </p:nvSpPr>
        <p:spPr>
          <a:xfrm>
            <a:off x="290520" y="704880"/>
            <a:ext cx="6263700" cy="3523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4" name="Google Shape;444;g30abce0bbc2_0_694: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8" name="Shape 448"/>
        <p:cNvGrpSpPr/>
        <p:nvPr/>
      </p:nvGrpSpPr>
      <p:grpSpPr>
        <a:xfrm>
          <a:off x="0" y="0"/>
          <a:ext cx="0" cy="0"/>
          <a:chOff x="0" y="0"/>
          <a:chExt cx="0" cy="0"/>
        </a:xfrm>
      </p:grpSpPr>
      <p:sp>
        <p:nvSpPr>
          <p:cNvPr id="449" name="Google Shape;449;g30abce0bbc2_0_700: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450" name="Google Shape;450;g30abce0bbc2_0_700:notes"/>
          <p:cNvSpPr/>
          <p:nvPr>
            <p:ph type="sldImg" idx="2"/>
          </p:nvPr>
        </p:nvSpPr>
        <p:spPr>
          <a:xfrm>
            <a:off x="290520" y="704880"/>
            <a:ext cx="6263700" cy="3523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1" name="Google Shape;451;g30abce0bbc2_0_700: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5" name="Shape 455"/>
        <p:cNvGrpSpPr/>
        <p:nvPr/>
      </p:nvGrpSpPr>
      <p:grpSpPr>
        <a:xfrm>
          <a:off x="0" y="0"/>
          <a:ext cx="0" cy="0"/>
          <a:chOff x="0" y="0"/>
          <a:chExt cx="0" cy="0"/>
        </a:xfrm>
      </p:grpSpPr>
      <p:sp>
        <p:nvSpPr>
          <p:cNvPr id="456" name="Google Shape;456;g30abce0bbc2_0_706: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457" name="Google Shape;457;g30abce0bbc2_0_706:notes"/>
          <p:cNvSpPr/>
          <p:nvPr>
            <p:ph type="sldImg" idx="2"/>
          </p:nvPr>
        </p:nvSpPr>
        <p:spPr>
          <a:xfrm>
            <a:off x="290520" y="704880"/>
            <a:ext cx="6263700" cy="3523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8" name="Google Shape;458;g30abce0bbc2_0_706: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2" name="Shape 462"/>
        <p:cNvGrpSpPr/>
        <p:nvPr/>
      </p:nvGrpSpPr>
      <p:grpSpPr>
        <a:xfrm>
          <a:off x="0" y="0"/>
          <a:ext cx="0" cy="0"/>
          <a:chOff x="0" y="0"/>
          <a:chExt cx="0" cy="0"/>
        </a:xfrm>
      </p:grpSpPr>
      <p:sp>
        <p:nvSpPr>
          <p:cNvPr id="463" name="Google Shape;463;g30abce0bbc2_0_712: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464" name="Google Shape;464;g30abce0bbc2_0_712:notes"/>
          <p:cNvSpPr/>
          <p:nvPr>
            <p:ph type="sldImg" idx="2"/>
          </p:nvPr>
        </p:nvSpPr>
        <p:spPr>
          <a:xfrm>
            <a:off x="290520" y="704880"/>
            <a:ext cx="6263700" cy="3523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5" name="Google Shape;465;g30abce0bbc2_0_712: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3" name="Shape 473"/>
        <p:cNvGrpSpPr/>
        <p:nvPr/>
      </p:nvGrpSpPr>
      <p:grpSpPr>
        <a:xfrm>
          <a:off x="0" y="0"/>
          <a:ext cx="0" cy="0"/>
          <a:chOff x="0" y="0"/>
          <a:chExt cx="0" cy="0"/>
        </a:xfrm>
      </p:grpSpPr>
      <p:sp>
        <p:nvSpPr>
          <p:cNvPr id="474" name="Google Shape;474;g30abce0bbc2_0_722: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475" name="Google Shape;475;g30abce0bbc2_0_722:notes"/>
          <p:cNvSpPr/>
          <p:nvPr>
            <p:ph type="sldImg" idx="2"/>
          </p:nvPr>
        </p:nvSpPr>
        <p:spPr>
          <a:xfrm>
            <a:off x="290520" y="704880"/>
            <a:ext cx="6263700" cy="3523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g30abce0bbc2_0_722: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0" name="Shape 480"/>
        <p:cNvGrpSpPr/>
        <p:nvPr/>
      </p:nvGrpSpPr>
      <p:grpSpPr>
        <a:xfrm>
          <a:off x="0" y="0"/>
          <a:ext cx="0" cy="0"/>
          <a:chOff x="0" y="0"/>
          <a:chExt cx="0" cy="0"/>
        </a:xfrm>
      </p:grpSpPr>
      <p:sp>
        <p:nvSpPr>
          <p:cNvPr id="481" name="Google Shape;481;g30abce0bbc2_0_728: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482" name="Google Shape;482;g30abce0bbc2_0_728:notes"/>
          <p:cNvSpPr/>
          <p:nvPr>
            <p:ph type="sldImg" idx="2"/>
          </p:nvPr>
        </p:nvSpPr>
        <p:spPr>
          <a:xfrm>
            <a:off x="290520" y="704880"/>
            <a:ext cx="6263700" cy="3523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3" name="Google Shape;483;g30abce0bbc2_0_728: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8" name="Shape 488"/>
        <p:cNvGrpSpPr/>
        <p:nvPr/>
      </p:nvGrpSpPr>
      <p:grpSpPr>
        <a:xfrm>
          <a:off x="0" y="0"/>
          <a:ext cx="0" cy="0"/>
          <a:chOff x="0" y="0"/>
          <a:chExt cx="0" cy="0"/>
        </a:xfrm>
      </p:grpSpPr>
      <p:sp>
        <p:nvSpPr>
          <p:cNvPr id="489" name="Google Shape;489;g30abce0bbc2_0_735: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490" name="Google Shape;490;g30abce0bbc2_0_735:notes"/>
          <p:cNvSpPr/>
          <p:nvPr>
            <p:ph type="sldImg" idx="2"/>
          </p:nvPr>
        </p:nvSpPr>
        <p:spPr>
          <a:xfrm>
            <a:off x="290513" y="704850"/>
            <a:ext cx="6264300" cy="352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1" name="Google Shape;491;g30abce0bbc2_0_735: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4" name="Shape 504"/>
        <p:cNvGrpSpPr/>
        <p:nvPr/>
      </p:nvGrpSpPr>
      <p:grpSpPr>
        <a:xfrm>
          <a:off x="0" y="0"/>
          <a:ext cx="0" cy="0"/>
          <a:chOff x="0" y="0"/>
          <a:chExt cx="0" cy="0"/>
        </a:xfrm>
      </p:grpSpPr>
      <p:sp>
        <p:nvSpPr>
          <p:cNvPr id="505" name="Google Shape;505;g30abce0bbc2_0_818: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506" name="Google Shape;506;g30abce0bbc2_0_818:notes"/>
          <p:cNvSpPr/>
          <p:nvPr>
            <p:ph type="sldImg" idx="2"/>
          </p:nvPr>
        </p:nvSpPr>
        <p:spPr>
          <a:xfrm>
            <a:off x="290520" y="704880"/>
            <a:ext cx="6263700" cy="3523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g30abce0bbc2_0_818: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1" name="Shape 511"/>
        <p:cNvGrpSpPr/>
        <p:nvPr/>
      </p:nvGrpSpPr>
      <p:grpSpPr>
        <a:xfrm>
          <a:off x="0" y="0"/>
          <a:ext cx="0" cy="0"/>
          <a:chOff x="0" y="0"/>
          <a:chExt cx="0" cy="0"/>
        </a:xfrm>
      </p:grpSpPr>
      <p:sp>
        <p:nvSpPr>
          <p:cNvPr id="512" name="Google Shape;512;g30abce0bbc2_0_824: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513" name="Google Shape;513;g30abce0bbc2_0_82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7" name="Shape 517"/>
        <p:cNvGrpSpPr/>
        <p:nvPr/>
      </p:nvGrpSpPr>
      <p:grpSpPr>
        <a:xfrm>
          <a:off x="0" y="0"/>
          <a:ext cx="0" cy="0"/>
          <a:chOff x="0" y="0"/>
          <a:chExt cx="0" cy="0"/>
        </a:xfrm>
      </p:grpSpPr>
      <p:sp>
        <p:nvSpPr>
          <p:cNvPr id="518" name="Google Shape;518;g30abce0bbc2_0_829: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519" name="Google Shape;519;g30abce0bbc2_0_82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 name="Shape 115"/>
        <p:cNvGrpSpPr/>
        <p:nvPr/>
      </p:nvGrpSpPr>
      <p:grpSpPr>
        <a:xfrm>
          <a:off x="0" y="0"/>
          <a:ext cx="0" cy="0"/>
          <a:chOff x="0" y="0"/>
          <a:chExt cx="0" cy="0"/>
        </a:xfrm>
      </p:grpSpPr>
      <p:sp>
        <p:nvSpPr>
          <p:cNvPr id="116" name="Google Shape;116;g30abce0bbc2_0_17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30abce0bbc2_0_17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PhAnim="0" showMasterSp="0">
  <p:cSld>
    <p:spTree>
      <p:nvGrpSpPr>
        <p:cNvPr id="571" name="Shape 571"/>
        <p:cNvGrpSpPr/>
        <p:nvPr/>
      </p:nvGrpSpPr>
      <p:grpSpPr>
        <a:xfrm>
          <a:off x="0" y="0"/>
          <a:ext cx="0" cy="0"/>
          <a:chOff x="0" y="0"/>
          <a:chExt cx="0" cy="0"/>
        </a:xfrm>
      </p:grpSpPr>
      <p:sp>
        <p:nvSpPr>
          <p:cNvPr id="572" name="Google Shape;572;g30abce0bbc2_0_929: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573" name="Google Shape;573;g30abce0bbc2_0_92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78" name="Shape 578"/>
        <p:cNvGrpSpPr/>
        <p:nvPr/>
      </p:nvGrpSpPr>
      <p:grpSpPr>
        <a:xfrm>
          <a:off x="0" y="0"/>
          <a:ext cx="0" cy="0"/>
          <a:chOff x="0" y="0"/>
          <a:chExt cx="0" cy="0"/>
        </a:xfrm>
      </p:grpSpPr>
      <p:sp>
        <p:nvSpPr>
          <p:cNvPr id="579" name="Google Shape;579;g30abce0bbc2_0_935: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580" name="Google Shape;580;g30abce0bbc2_0_93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1" name="Shape 121"/>
        <p:cNvGrpSpPr/>
        <p:nvPr/>
      </p:nvGrpSpPr>
      <p:grpSpPr>
        <a:xfrm>
          <a:off x="0" y="0"/>
          <a:ext cx="0" cy="0"/>
          <a:chOff x="0" y="0"/>
          <a:chExt cx="0" cy="0"/>
        </a:xfrm>
      </p:grpSpPr>
      <p:sp>
        <p:nvSpPr>
          <p:cNvPr id="122" name="Google Shape;122;g30abce0bbc2_0_2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0abce0bbc2_0_2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8" name="Shape 128"/>
        <p:cNvGrpSpPr/>
        <p:nvPr/>
      </p:nvGrpSpPr>
      <p:grpSpPr>
        <a:xfrm>
          <a:off x="0" y="0"/>
          <a:ext cx="0" cy="0"/>
          <a:chOff x="0" y="0"/>
          <a:chExt cx="0" cy="0"/>
        </a:xfrm>
      </p:grpSpPr>
      <p:sp>
        <p:nvSpPr>
          <p:cNvPr id="129" name="Google Shape;129;g30abce0bbc2_0_20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0abce0bbc2_0_20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5" name="Shape 135"/>
        <p:cNvGrpSpPr/>
        <p:nvPr/>
      </p:nvGrpSpPr>
      <p:grpSpPr>
        <a:xfrm>
          <a:off x="0" y="0"/>
          <a:ext cx="0" cy="0"/>
          <a:chOff x="0" y="0"/>
          <a:chExt cx="0" cy="0"/>
        </a:xfrm>
      </p:grpSpPr>
      <p:sp>
        <p:nvSpPr>
          <p:cNvPr id="136" name="Google Shape;136;g30abce0bbc2_0_1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30abce0bbc2_0_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4" name="Shape 44"/>
        <p:cNvGrpSpPr/>
        <p:nvPr/>
      </p:nvGrpSpPr>
      <p:grpSpPr>
        <a:xfrm>
          <a:off x="0" y="0"/>
          <a:ext cx="0" cy="0"/>
          <a:chOff x="0" y="0"/>
          <a:chExt cx="0" cy="0"/>
        </a:xfrm>
      </p:grpSpPr>
      <p:sp>
        <p:nvSpPr>
          <p:cNvPr id="45" name="Google Shape;45;p11"/>
          <p:cNvSpPr txBox="1"/>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p:txBody>
      </p:sp>
      <p:sp>
        <p:nvSpPr>
          <p:cNvPr id="47" name="Google Shape;47;p11"/>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48" name="Shape 48"/>
        <p:cNvGrpSpPr/>
        <p:nvPr/>
      </p:nvGrpSpPr>
      <p:grpSpPr>
        <a:xfrm>
          <a:off x="0" y="0"/>
          <a:ext cx="0" cy="0"/>
          <a:chOff x="0" y="0"/>
          <a:chExt cx="0" cy="0"/>
        </a:xfrm>
      </p:grpSpPr>
      <p:sp>
        <p:nvSpPr>
          <p:cNvPr id="49" name="Google Shape;49;p1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Generated Slide 1_4_1_B">
  <p:cSld name="CUSTOM_1_1_1">
    <p:spTree>
      <p:nvGrpSpPr>
        <p:cNvPr id="50" name="Shape 50"/>
        <p:cNvGrpSpPr/>
        <p:nvPr/>
      </p:nvGrpSpPr>
      <p:grpSpPr>
        <a:xfrm>
          <a:off x="0" y="0"/>
          <a:ext cx="0" cy="0"/>
          <a:chOff x="0" y="0"/>
          <a:chExt cx="0" cy="0"/>
        </a:xfrm>
      </p:grpSpPr>
      <p:sp>
        <p:nvSpPr>
          <p:cNvPr id="51" name="Google Shape;51;p13"/>
          <p:cNvSpPr/>
          <p:nvPr>
            <p:ph type="pic" idx="2"/>
          </p:nvPr>
        </p:nvSpPr>
        <p:spPr>
          <a:xfrm>
            <a:off x="228600" y="2587752"/>
            <a:ext cx="2222100" cy="2222100"/>
          </a:xfrm>
          <a:prstGeom prst="teardrop">
            <a:avLst>
              <a:gd name="adj" fmla="val 100000"/>
            </a:avLst>
          </a:prstGeom>
          <a:noFill/>
          <a:ln>
            <a:noFill/>
          </a:ln>
        </p:spPr>
      </p:sp>
      <p:sp>
        <p:nvSpPr>
          <p:cNvPr id="52" name="Google Shape;52;p13"/>
          <p:cNvSpPr txBox="1"/>
          <p:nvPr>
            <p:ph type="title"/>
          </p:nvPr>
        </p:nvSpPr>
        <p:spPr>
          <a:xfrm>
            <a:off x="301752" y="310896"/>
            <a:ext cx="2788800" cy="1965900"/>
          </a:xfrm>
          <a:prstGeom prst="rect">
            <a:avLst/>
          </a:prstGeom>
        </p:spPr>
        <p:txBody>
          <a:bodyPr spcFirstLastPara="1" wrap="square" lIns="0" tIns="0" rIns="0" bIns="0"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3" name="Google Shape;53;p13"/>
          <p:cNvSpPr txBox="1"/>
          <p:nvPr/>
        </p:nvSpPr>
        <p:spPr>
          <a:xfrm>
            <a:off x="3209544" y="301752"/>
            <a:ext cx="530400" cy="61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2"/>
                </a:solidFill>
              </a:rPr>
              <a:t>01</a:t>
            </a:r>
            <a:endParaRPr>
              <a:solidFill>
                <a:schemeClr val="dk2"/>
              </a:solidFill>
            </a:endParaRPr>
          </a:p>
        </p:txBody>
      </p:sp>
      <p:sp>
        <p:nvSpPr>
          <p:cNvPr id="54" name="Google Shape;54;p13"/>
          <p:cNvSpPr txBox="1"/>
          <p:nvPr/>
        </p:nvSpPr>
        <p:spPr>
          <a:xfrm>
            <a:off x="3209544" y="2020824"/>
            <a:ext cx="530400" cy="61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2"/>
                </a:solidFill>
              </a:rPr>
              <a:t>02</a:t>
            </a:r>
            <a:endParaRPr>
              <a:solidFill>
                <a:schemeClr val="dk2"/>
              </a:solidFill>
            </a:endParaRPr>
          </a:p>
        </p:txBody>
      </p:sp>
      <p:sp>
        <p:nvSpPr>
          <p:cNvPr id="55" name="Google Shape;55;p13"/>
          <p:cNvSpPr txBox="1"/>
          <p:nvPr/>
        </p:nvSpPr>
        <p:spPr>
          <a:xfrm>
            <a:off x="6117336" y="301752"/>
            <a:ext cx="530400" cy="61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2"/>
                </a:solidFill>
              </a:rPr>
              <a:t>03</a:t>
            </a:r>
            <a:endParaRPr>
              <a:solidFill>
                <a:schemeClr val="dk2"/>
              </a:solidFill>
            </a:endParaRPr>
          </a:p>
        </p:txBody>
      </p:sp>
      <p:sp>
        <p:nvSpPr>
          <p:cNvPr id="56" name="Google Shape;56;p13"/>
          <p:cNvSpPr txBox="1"/>
          <p:nvPr>
            <p:ph type="body" idx="1"/>
          </p:nvPr>
        </p:nvSpPr>
        <p:spPr>
          <a:xfrm>
            <a:off x="3739896" y="374900"/>
            <a:ext cx="2167200" cy="1536300"/>
          </a:xfrm>
          <a:prstGeom prst="rect">
            <a:avLst/>
          </a:prstGeom>
        </p:spPr>
        <p:txBody>
          <a:bodyPr spcFirstLastPara="1" wrap="square" lIns="0" tIns="0" rIns="0" bIns="0"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57" name="Google Shape;57;p13"/>
          <p:cNvSpPr txBox="1"/>
          <p:nvPr>
            <p:ph type="body" idx="3"/>
          </p:nvPr>
        </p:nvSpPr>
        <p:spPr>
          <a:xfrm>
            <a:off x="6665976" y="374904"/>
            <a:ext cx="2167200" cy="1536300"/>
          </a:xfrm>
          <a:prstGeom prst="rect">
            <a:avLst/>
          </a:prstGeom>
        </p:spPr>
        <p:txBody>
          <a:bodyPr spcFirstLastPara="1" wrap="square" lIns="0" tIns="0" rIns="0" bIns="0"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58" name="Google Shape;58;p13"/>
          <p:cNvSpPr txBox="1"/>
          <p:nvPr>
            <p:ph type="body" idx="4"/>
          </p:nvPr>
        </p:nvSpPr>
        <p:spPr>
          <a:xfrm>
            <a:off x="6665976" y="2093976"/>
            <a:ext cx="2167200" cy="1536300"/>
          </a:xfrm>
          <a:prstGeom prst="rect">
            <a:avLst/>
          </a:prstGeom>
        </p:spPr>
        <p:txBody>
          <a:bodyPr spcFirstLastPara="1" wrap="square" lIns="0" tIns="0" rIns="0" bIns="0"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59" name="Google Shape;59;p13"/>
          <p:cNvSpPr txBox="1"/>
          <p:nvPr/>
        </p:nvSpPr>
        <p:spPr>
          <a:xfrm>
            <a:off x="6117336" y="2020824"/>
            <a:ext cx="530400" cy="61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2"/>
                </a:solidFill>
              </a:rPr>
              <a:t>04</a:t>
            </a:r>
            <a:endParaRPr>
              <a:solidFill>
                <a:schemeClr val="dk2"/>
              </a:solidFill>
            </a:endParaRPr>
          </a:p>
        </p:txBody>
      </p:sp>
      <p:sp>
        <p:nvSpPr>
          <p:cNvPr id="60" name="Google Shape;60;p13"/>
          <p:cNvSpPr txBox="1"/>
          <p:nvPr>
            <p:ph type="body" idx="5"/>
          </p:nvPr>
        </p:nvSpPr>
        <p:spPr>
          <a:xfrm>
            <a:off x="3739896" y="2093976"/>
            <a:ext cx="2167200" cy="1536300"/>
          </a:xfrm>
          <a:prstGeom prst="rect">
            <a:avLst/>
          </a:prstGeom>
        </p:spPr>
        <p:txBody>
          <a:bodyPr spcFirstLastPara="1" wrap="square" lIns="0" tIns="0" rIns="0" bIns="0"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61" name="Shape 61"/>
        <p:cNvGrpSpPr/>
        <p:nvPr/>
      </p:nvGrpSpPr>
      <p:grpSpPr>
        <a:xfrm>
          <a:off x="0" y="0"/>
          <a:ext cx="0" cy="0"/>
          <a:chOff x="0" y="0"/>
          <a:chExt cx="0" cy="0"/>
        </a:xfrm>
      </p:grpSpPr>
      <p:sp>
        <p:nvSpPr>
          <p:cNvPr id="62" name="Google Shape;62;p14"/>
          <p:cNvSpPr txBox="1"/>
          <p:nvPr>
            <p:ph type="title"/>
          </p:nvPr>
        </p:nvSpPr>
        <p:spPr>
          <a:xfrm>
            <a:off x="623888" y="1282303"/>
            <a:ext cx="7886700" cy="21396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panose="020F0502020204030204"/>
              <a:buNone/>
              <a:defRPr sz="4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3" name="Google Shape;63;p14"/>
          <p:cNvSpPr txBox="1"/>
          <p:nvPr>
            <p:ph type="body" idx="1"/>
          </p:nvPr>
        </p:nvSpPr>
        <p:spPr>
          <a:xfrm>
            <a:off x="623888" y="3442097"/>
            <a:ext cx="7886700" cy="11253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1200"/>
              </a:spcBef>
              <a:spcAft>
                <a:spcPts val="0"/>
              </a:spcAft>
              <a:buClr>
                <a:srgbClr val="888888"/>
              </a:buClr>
              <a:buSzPts val="1500"/>
              <a:buNone/>
              <a:defRPr sz="1500">
                <a:solidFill>
                  <a:srgbClr val="888888"/>
                </a:solidFill>
              </a:defRPr>
            </a:lvl2pPr>
            <a:lvl3pPr marL="1371600" lvl="2" indent="-228600" algn="l">
              <a:lnSpc>
                <a:spcPct val="90000"/>
              </a:lnSpc>
              <a:spcBef>
                <a:spcPts val="1200"/>
              </a:spcBef>
              <a:spcAft>
                <a:spcPts val="0"/>
              </a:spcAft>
              <a:buClr>
                <a:srgbClr val="888888"/>
              </a:buClr>
              <a:buSzPts val="1400"/>
              <a:buNone/>
              <a:defRPr sz="1400">
                <a:solidFill>
                  <a:srgbClr val="888888"/>
                </a:solidFill>
              </a:defRPr>
            </a:lvl3pPr>
            <a:lvl4pPr marL="1828800" lvl="3" indent="-228600" algn="l">
              <a:lnSpc>
                <a:spcPct val="90000"/>
              </a:lnSpc>
              <a:spcBef>
                <a:spcPts val="1200"/>
              </a:spcBef>
              <a:spcAft>
                <a:spcPts val="0"/>
              </a:spcAft>
              <a:buClr>
                <a:srgbClr val="888888"/>
              </a:buClr>
              <a:buSzPts val="1200"/>
              <a:buNone/>
              <a:defRPr sz="1200">
                <a:solidFill>
                  <a:srgbClr val="888888"/>
                </a:solidFill>
              </a:defRPr>
            </a:lvl4pPr>
            <a:lvl5pPr marL="2286000" lvl="4" indent="-228600" algn="l">
              <a:lnSpc>
                <a:spcPct val="90000"/>
              </a:lnSpc>
              <a:spcBef>
                <a:spcPts val="1200"/>
              </a:spcBef>
              <a:spcAft>
                <a:spcPts val="0"/>
              </a:spcAft>
              <a:buClr>
                <a:srgbClr val="888888"/>
              </a:buClr>
              <a:buSzPts val="1200"/>
              <a:buNone/>
              <a:defRPr sz="1200">
                <a:solidFill>
                  <a:srgbClr val="888888"/>
                </a:solidFill>
              </a:defRPr>
            </a:lvl5pPr>
            <a:lvl6pPr marL="2743200" lvl="5" indent="-228600" algn="l">
              <a:lnSpc>
                <a:spcPct val="90000"/>
              </a:lnSpc>
              <a:spcBef>
                <a:spcPts val="1200"/>
              </a:spcBef>
              <a:spcAft>
                <a:spcPts val="0"/>
              </a:spcAft>
              <a:buClr>
                <a:srgbClr val="888888"/>
              </a:buClr>
              <a:buSzPts val="1200"/>
              <a:buNone/>
              <a:defRPr sz="1200">
                <a:solidFill>
                  <a:srgbClr val="888888"/>
                </a:solidFill>
              </a:defRPr>
            </a:lvl6pPr>
            <a:lvl7pPr marL="3200400" lvl="6" indent="-228600" algn="l">
              <a:lnSpc>
                <a:spcPct val="90000"/>
              </a:lnSpc>
              <a:spcBef>
                <a:spcPts val="1200"/>
              </a:spcBef>
              <a:spcAft>
                <a:spcPts val="0"/>
              </a:spcAft>
              <a:buClr>
                <a:srgbClr val="888888"/>
              </a:buClr>
              <a:buSzPts val="1200"/>
              <a:buNone/>
              <a:defRPr sz="1200">
                <a:solidFill>
                  <a:srgbClr val="888888"/>
                </a:solidFill>
              </a:defRPr>
            </a:lvl7pPr>
            <a:lvl8pPr marL="3657600" lvl="7" indent="-228600" algn="l">
              <a:lnSpc>
                <a:spcPct val="90000"/>
              </a:lnSpc>
              <a:spcBef>
                <a:spcPts val="1200"/>
              </a:spcBef>
              <a:spcAft>
                <a:spcPts val="0"/>
              </a:spcAft>
              <a:buClr>
                <a:srgbClr val="888888"/>
              </a:buClr>
              <a:buSzPts val="1200"/>
              <a:buNone/>
              <a:defRPr sz="1200">
                <a:solidFill>
                  <a:srgbClr val="888888"/>
                </a:solidFill>
              </a:defRPr>
            </a:lvl8pPr>
            <a:lvl9pPr marL="4114800" lvl="8" indent="-228600" algn="l">
              <a:lnSpc>
                <a:spcPct val="90000"/>
              </a:lnSpc>
              <a:spcBef>
                <a:spcPts val="1200"/>
              </a:spcBef>
              <a:spcAft>
                <a:spcPts val="1200"/>
              </a:spcAft>
              <a:buClr>
                <a:srgbClr val="888888"/>
              </a:buClr>
              <a:buSzPts val="1200"/>
              <a:buNone/>
              <a:defRPr sz="1200">
                <a:solidFill>
                  <a:srgbClr val="888888"/>
                </a:solidFill>
              </a:defRPr>
            </a:lvl9pPr>
          </a:lstStyle>
          <a:p/>
        </p:txBody>
      </p:sp>
      <p:sp>
        <p:nvSpPr>
          <p:cNvPr id="64" name="Google Shape;64;p14"/>
          <p:cNvSpPr txBox="1"/>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5" name="Google Shape;65;p14"/>
          <p:cNvSpPr txBox="1"/>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6" name="Google Shape;66;p14"/>
          <p:cNvSpPr txBox="1"/>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67" name="Shape 67"/>
        <p:cNvGrpSpPr/>
        <p:nvPr/>
      </p:nvGrpSpPr>
      <p:grpSpPr>
        <a:xfrm>
          <a:off x="0" y="0"/>
          <a:ext cx="0" cy="0"/>
          <a:chOff x="0" y="0"/>
          <a:chExt cx="0" cy="0"/>
        </a:xfrm>
      </p:grpSpPr>
      <p:sp>
        <p:nvSpPr>
          <p:cNvPr id="68" name="Google Shape;68;p15"/>
          <p:cNvSpPr txBox="1"/>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9" name="Google Shape;69;p15"/>
          <p:cNvSpPr txBox="1"/>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1200"/>
              </a:spcBef>
              <a:spcAft>
                <a:spcPts val="0"/>
              </a:spcAft>
              <a:buClr>
                <a:schemeClr val="dk1"/>
              </a:buClr>
              <a:buSzPts val="1400"/>
              <a:buChar char="○"/>
              <a:defRPr/>
            </a:lvl2pPr>
            <a:lvl3pPr marL="1371600" lvl="2" indent="-317500" algn="l">
              <a:lnSpc>
                <a:spcPct val="90000"/>
              </a:lnSpc>
              <a:spcBef>
                <a:spcPts val="1200"/>
              </a:spcBef>
              <a:spcAft>
                <a:spcPts val="0"/>
              </a:spcAft>
              <a:buClr>
                <a:schemeClr val="dk1"/>
              </a:buClr>
              <a:buSzPts val="1400"/>
              <a:buChar char="■"/>
              <a:defRPr/>
            </a:lvl3pPr>
            <a:lvl4pPr marL="1828800" lvl="3" indent="-317500" algn="l">
              <a:lnSpc>
                <a:spcPct val="90000"/>
              </a:lnSpc>
              <a:spcBef>
                <a:spcPts val="1200"/>
              </a:spcBef>
              <a:spcAft>
                <a:spcPts val="0"/>
              </a:spcAft>
              <a:buClr>
                <a:schemeClr val="dk1"/>
              </a:buClr>
              <a:buSzPts val="1400"/>
              <a:buChar char="●"/>
              <a:defRPr/>
            </a:lvl4pPr>
            <a:lvl5pPr marL="2286000" lvl="4" indent="-317500" algn="l">
              <a:lnSpc>
                <a:spcPct val="90000"/>
              </a:lnSpc>
              <a:spcBef>
                <a:spcPts val="1200"/>
              </a:spcBef>
              <a:spcAft>
                <a:spcPts val="0"/>
              </a:spcAft>
              <a:buClr>
                <a:schemeClr val="dk1"/>
              </a:buClr>
              <a:buSzPts val="1400"/>
              <a:buChar char="○"/>
              <a:defRPr/>
            </a:lvl5pPr>
            <a:lvl6pPr marL="2743200" lvl="5" indent="-317500" algn="l">
              <a:lnSpc>
                <a:spcPct val="90000"/>
              </a:lnSpc>
              <a:spcBef>
                <a:spcPts val="1200"/>
              </a:spcBef>
              <a:spcAft>
                <a:spcPts val="0"/>
              </a:spcAft>
              <a:buClr>
                <a:schemeClr val="dk1"/>
              </a:buClr>
              <a:buSzPts val="1400"/>
              <a:buChar char="■"/>
              <a:defRPr/>
            </a:lvl6pPr>
            <a:lvl7pPr marL="3200400" lvl="6" indent="-317500" algn="l">
              <a:lnSpc>
                <a:spcPct val="90000"/>
              </a:lnSpc>
              <a:spcBef>
                <a:spcPts val="1200"/>
              </a:spcBef>
              <a:spcAft>
                <a:spcPts val="0"/>
              </a:spcAft>
              <a:buClr>
                <a:schemeClr val="dk1"/>
              </a:buClr>
              <a:buSzPts val="1400"/>
              <a:buChar char="●"/>
              <a:defRPr/>
            </a:lvl7pPr>
            <a:lvl8pPr marL="3657600" lvl="7" indent="-317500" algn="l">
              <a:lnSpc>
                <a:spcPct val="90000"/>
              </a:lnSpc>
              <a:spcBef>
                <a:spcPts val="1200"/>
              </a:spcBef>
              <a:spcAft>
                <a:spcPts val="0"/>
              </a:spcAft>
              <a:buClr>
                <a:schemeClr val="dk1"/>
              </a:buClr>
              <a:buSzPts val="1400"/>
              <a:buChar char="○"/>
              <a:defRPr/>
            </a:lvl8pPr>
            <a:lvl9pPr marL="4114800" lvl="8" indent="-317500" algn="l">
              <a:lnSpc>
                <a:spcPct val="90000"/>
              </a:lnSpc>
              <a:spcBef>
                <a:spcPts val="1200"/>
              </a:spcBef>
              <a:spcAft>
                <a:spcPts val="1200"/>
              </a:spcAft>
              <a:buClr>
                <a:schemeClr val="dk1"/>
              </a:buClr>
              <a:buSzPts val="1400"/>
              <a:buChar char="■"/>
              <a:defRPr/>
            </a:lvl9pPr>
          </a:lstStyle>
          <a:p/>
        </p:txBody>
      </p:sp>
      <p:sp>
        <p:nvSpPr>
          <p:cNvPr id="70" name="Google Shape;70;p15"/>
          <p:cNvSpPr txBox="1"/>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71" name="Google Shape;71;p15"/>
          <p:cNvSpPr txBox="1"/>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72" name="Google Shape;72;p15"/>
          <p:cNvSpPr txBox="1"/>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Content">
  <p:cSld name="Title, Content">
    <p:spTree>
      <p:nvGrpSpPr>
        <p:cNvPr id="73" name="Shape 73"/>
        <p:cNvGrpSpPr/>
        <p:nvPr/>
      </p:nvGrpSpPr>
      <p:grpSpPr>
        <a:xfrm>
          <a:off x="0" y="0"/>
          <a:ext cx="0" cy="0"/>
          <a:chOff x="0" y="0"/>
          <a:chExt cx="0" cy="0"/>
        </a:xfrm>
      </p:grpSpPr>
      <p:sp>
        <p:nvSpPr>
          <p:cNvPr id="74" name="Google Shape;74;p16"/>
          <p:cNvSpPr txBox="1"/>
          <p:nvPr>
            <p:ph type="title"/>
          </p:nvPr>
        </p:nvSpPr>
        <p:spPr>
          <a:xfrm>
            <a:off x="4572000" y="855376"/>
            <a:ext cx="3890400" cy="609600"/>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5" name="Google Shape;75;p16"/>
          <p:cNvSpPr txBox="1"/>
          <p:nvPr>
            <p:ph type="body" idx="1"/>
          </p:nvPr>
        </p:nvSpPr>
        <p:spPr>
          <a:xfrm>
            <a:off x="457200" y="1203480"/>
            <a:ext cx="8229300" cy="2983200"/>
          </a:xfrm>
          <a:prstGeom prst="rect">
            <a:avLst/>
          </a:prstGeom>
          <a:noFill/>
          <a:ln>
            <a:noFill/>
          </a:ln>
        </p:spPr>
        <p:txBody>
          <a:bodyPr spcFirstLastPara="1" wrap="square" lIns="0" tIns="0" rIns="0" bIns="0"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1200"/>
              </a:spcBef>
              <a:spcAft>
                <a:spcPts val="0"/>
              </a:spcAft>
              <a:buClr>
                <a:schemeClr val="dk1"/>
              </a:buClr>
              <a:buSzPts val="1400"/>
              <a:buChar char="○"/>
              <a:defRPr/>
            </a:lvl2pPr>
            <a:lvl3pPr marL="1371600" lvl="2" indent="-317500" algn="l">
              <a:lnSpc>
                <a:spcPct val="90000"/>
              </a:lnSpc>
              <a:spcBef>
                <a:spcPts val="1200"/>
              </a:spcBef>
              <a:spcAft>
                <a:spcPts val="0"/>
              </a:spcAft>
              <a:buClr>
                <a:schemeClr val="dk1"/>
              </a:buClr>
              <a:buSzPts val="1400"/>
              <a:buChar char="■"/>
              <a:defRPr/>
            </a:lvl3pPr>
            <a:lvl4pPr marL="1828800" lvl="3" indent="-317500" algn="l">
              <a:lnSpc>
                <a:spcPct val="90000"/>
              </a:lnSpc>
              <a:spcBef>
                <a:spcPts val="1200"/>
              </a:spcBef>
              <a:spcAft>
                <a:spcPts val="0"/>
              </a:spcAft>
              <a:buClr>
                <a:schemeClr val="dk1"/>
              </a:buClr>
              <a:buSzPts val="1400"/>
              <a:buChar char="●"/>
              <a:defRPr/>
            </a:lvl4pPr>
            <a:lvl5pPr marL="2286000" lvl="4" indent="-317500" algn="l">
              <a:lnSpc>
                <a:spcPct val="90000"/>
              </a:lnSpc>
              <a:spcBef>
                <a:spcPts val="1200"/>
              </a:spcBef>
              <a:spcAft>
                <a:spcPts val="0"/>
              </a:spcAft>
              <a:buClr>
                <a:schemeClr val="dk1"/>
              </a:buClr>
              <a:buSzPts val="1400"/>
              <a:buChar char="○"/>
              <a:defRPr/>
            </a:lvl5pPr>
            <a:lvl6pPr marL="2743200" lvl="5" indent="-317500" algn="l">
              <a:lnSpc>
                <a:spcPct val="90000"/>
              </a:lnSpc>
              <a:spcBef>
                <a:spcPts val="1200"/>
              </a:spcBef>
              <a:spcAft>
                <a:spcPts val="0"/>
              </a:spcAft>
              <a:buClr>
                <a:schemeClr val="dk1"/>
              </a:buClr>
              <a:buSzPts val="1400"/>
              <a:buChar char="■"/>
              <a:defRPr/>
            </a:lvl6pPr>
            <a:lvl7pPr marL="3200400" lvl="6" indent="-317500" algn="l">
              <a:lnSpc>
                <a:spcPct val="90000"/>
              </a:lnSpc>
              <a:spcBef>
                <a:spcPts val="1200"/>
              </a:spcBef>
              <a:spcAft>
                <a:spcPts val="0"/>
              </a:spcAft>
              <a:buClr>
                <a:schemeClr val="dk1"/>
              </a:buClr>
              <a:buSzPts val="1400"/>
              <a:buChar char="●"/>
              <a:defRPr/>
            </a:lvl7pPr>
            <a:lvl8pPr marL="3657600" lvl="7" indent="-317500" algn="l">
              <a:lnSpc>
                <a:spcPct val="90000"/>
              </a:lnSpc>
              <a:spcBef>
                <a:spcPts val="1200"/>
              </a:spcBef>
              <a:spcAft>
                <a:spcPts val="0"/>
              </a:spcAft>
              <a:buClr>
                <a:schemeClr val="dk1"/>
              </a:buClr>
              <a:buSzPts val="1400"/>
              <a:buChar char="○"/>
              <a:defRPr/>
            </a:lvl8pPr>
            <a:lvl9pPr marL="4114800" lvl="8" indent="-317500" algn="l">
              <a:lnSpc>
                <a:spcPct val="90000"/>
              </a:lnSpc>
              <a:spcBef>
                <a:spcPts val="1200"/>
              </a:spcBef>
              <a:spcAft>
                <a:spcPts val="1200"/>
              </a:spcAft>
              <a:buClr>
                <a:schemeClr val="dk1"/>
              </a:buClr>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8" y="548640"/>
            <a:ext cx="5009393" cy="394335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endParaRPr lang="en-US"/>
          </a:p>
        </p:txBody>
      </p:sp>
      <p:sp>
        <p:nvSpPr>
          <p:cNvPr id="5" name="Date Placeholder 4"/>
          <p:cNvSpPr>
            <a:spLocks noGrp="1"/>
          </p:cNvSpPr>
          <p:nvPr>
            <p:ph type="dt" sz="half" idx="10"/>
          </p:nvPr>
        </p:nvSpPr>
        <p:spPr>
          <a:xfrm>
            <a:off x="349135" y="4844840"/>
            <a:ext cx="1963883" cy="273844"/>
          </a:xfrm>
        </p:spPr>
        <p:txBody>
          <a:bodyPr/>
          <a:lstStyle>
            <a:lvl1pPr algn="l">
              <a:defRPr/>
            </a:lvl1pPr>
          </a:lstStyle>
          <a:p>
            <a:fld id="{240CDC23-E565-C848-9AF6-12BD09C53D91}" type="datetimeFigureOut">
              <a:rPr lang="en-US" smtClean="0"/>
            </a:fld>
            <a:endParaRPr lang="en-US"/>
          </a:p>
        </p:txBody>
      </p:sp>
      <p:sp>
        <p:nvSpPr>
          <p:cNvPr id="6" name="Footer Placeholder 5"/>
          <p:cNvSpPr>
            <a:spLocks noGrp="1"/>
          </p:cNvSpPr>
          <p:nvPr>
            <p:ph type="ftr" sz="quarter" idx="11"/>
          </p:nvPr>
        </p:nvSpPr>
        <p:spPr>
          <a:xfrm>
            <a:off x="3600450" y="4844840"/>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19" name="Google Shape;19;p4"/>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3" name="Google Shape;23;p5"/>
          <p:cNvSpPr txBox="1"/>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4" name="Google Shape;24;p5"/>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31" name="Google Shape;31;p7"/>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9"/>
          <p:cNvSpPr txBox="1"/>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40" name="Google Shape;40;p9"/>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1" name="Shape 41"/>
        <p:cNvGrpSpPr/>
        <p:nvPr/>
      </p:nvGrpSpPr>
      <p:grpSpPr>
        <a:xfrm>
          <a:off x="0" y="0"/>
          <a:ext cx="0" cy="0"/>
          <a:chOff x="0" y="0"/>
          <a:chExt cx="0" cy="0"/>
        </a:xfrm>
      </p:grpSpPr>
      <p:sp>
        <p:nvSpPr>
          <p:cNvPr id="42" name="Google Shape;42;p10"/>
          <p:cNvSpPr txBox="1"/>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p:txBody>
      </p:sp>
      <p:sp>
        <p:nvSpPr>
          <p:cNvPr id="43" name="Google Shape;43;p10"/>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4.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4.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1.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image" Target="../media/image15.png"/></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14.xml"/><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4.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4.xml"/><Relationship Id="rId2" Type="http://schemas.openxmlformats.org/officeDocument/2006/relationships/image" Target="../media/image25.png"/><Relationship Id="rId1"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1.xml"/><Relationship Id="rId1" Type="http://schemas.openxmlformats.org/officeDocument/2006/relationships/image" Target="../media/image26.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45.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3.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xml"/><Relationship Id="rId1" Type="http://schemas.openxmlformats.org/officeDocument/2006/relationships/image" Target="../media/image31.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2.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4.xml"/><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5.png"/><Relationship Id="rId1" Type="http://schemas.openxmlformats.org/officeDocument/2006/relationships/image" Target="../media/image34.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6.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9.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0.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4.xml"/><Relationship Id="rId1" Type="http://schemas.openxmlformats.org/officeDocument/2006/relationships/image" Target="../media/image41.emf"/></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1.xml"/><Relationship Id="rId1" Type="http://schemas.openxmlformats.org/officeDocument/2006/relationships/image" Target="../media/image42.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1.xml"/><Relationship Id="rId1" Type="http://schemas.openxmlformats.org/officeDocument/2006/relationships/image" Target="../media/image43.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1.xml"/><Relationship Id="rId1" Type="http://schemas.openxmlformats.org/officeDocument/2006/relationships/image" Target="../media/image44.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5.xml"/><Relationship Id="rId1" Type="http://schemas.openxmlformats.org/officeDocument/2006/relationships/image" Target="../media/image45.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5.xml"/><Relationship Id="rId1" Type="http://schemas.openxmlformats.org/officeDocument/2006/relationships/image" Target="../media/image46.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4.xml"/><Relationship Id="rId1" Type="http://schemas.openxmlformats.org/officeDocument/2006/relationships/hyperlink" Target="https://web.stanford.edu/~jurafsky/slp3/" TargetMode="External"/></Relationships>
</file>

<file path=ppt/slides/_rels/slide86.xml.rels><?xml version="1.0" encoding="UTF-8" standalone="yes"?>
<Relationships xmlns="http://schemas.openxmlformats.org/package/2006/relationships"><Relationship Id="rId4" Type="http://schemas.openxmlformats.org/officeDocument/2006/relationships/notesSlide" Target="../notesSlides/notesSlide61.xml"/><Relationship Id="rId3" Type="http://schemas.openxmlformats.org/officeDocument/2006/relationships/slideLayout" Target="../slideLayouts/slideLayout14.xml"/><Relationship Id="rId2" Type="http://schemas.openxmlformats.org/officeDocument/2006/relationships/image" Target="../media/image48.png"/><Relationship Id="rId1" Type="http://schemas.openxmlformats.org/officeDocument/2006/relationships/image" Target="../media/image4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79" name="Shape 79"/>
        <p:cNvGrpSpPr/>
        <p:nvPr/>
      </p:nvGrpSpPr>
      <p:grpSpPr>
        <a:xfrm>
          <a:off x="0" y="0"/>
          <a:ext cx="0" cy="0"/>
          <a:chOff x="0" y="0"/>
          <a:chExt cx="0" cy="0"/>
        </a:xfrm>
      </p:grpSpPr>
      <p:sp>
        <p:nvSpPr>
          <p:cNvPr id="80" name="Google Shape;80;p17"/>
          <p:cNvSpPr txBox="1"/>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US" altLang="en-GB"/>
              <a:t>Natrual Language Processing</a:t>
            </a:r>
            <a:endParaRPr lang="en-US" altLang="en-GB"/>
          </a:p>
        </p:txBody>
      </p:sp>
      <p:sp>
        <p:nvSpPr>
          <p:cNvPr id="81" name="Google Shape;81;p17"/>
          <p:cNvSpPr txBox="1"/>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a:t>NLP</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normAutofit fontScale="90000"/>
          </a:bodyPr>
          <a:p>
            <a:r>
              <a:rPr lang="en-US" altLang="en-GB"/>
              <a:t>Eliza </a:t>
            </a:r>
            <a:endParaRPr lang="en-US" altLang="en-GB"/>
          </a:p>
        </p:txBody>
      </p:sp>
      <p:pic>
        <p:nvPicPr>
          <p:cNvPr id="4" name="Picture 3"/>
          <p:cNvPicPr>
            <a:picLocks noChangeAspect="1"/>
          </p:cNvPicPr>
          <p:nvPr/>
        </p:nvPicPr>
        <p:blipFill>
          <a:blip r:embed="rId1"/>
          <a:stretch>
            <a:fillRect/>
          </a:stretch>
        </p:blipFill>
        <p:spPr>
          <a:xfrm>
            <a:off x="311785" y="1226820"/>
            <a:ext cx="8380730" cy="36798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31" name="Shape 131"/>
        <p:cNvGrpSpPr/>
        <p:nvPr/>
      </p:nvGrpSpPr>
      <p:grpSpPr>
        <a:xfrm>
          <a:off x="0" y="0"/>
          <a:ext cx="0" cy="0"/>
          <a:chOff x="0" y="0"/>
          <a:chExt cx="0" cy="0"/>
        </a:xfrm>
      </p:grpSpPr>
      <p:sp>
        <p:nvSpPr>
          <p:cNvPr id="132" name="Google Shape;132;p25"/>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What’s in Watson?</a:t>
            </a:r>
            <a:endParaRPr lang="en-GB"/>
          </a:p>
          <a:p>
            <a:pPr marL="0" lvl="0" indent="0" algn="l" rtl="0">
              <a:spcBef>
                <a:spcPts val="0"/>
              </a:spcBef>
              <a:spcAft>
                <a:spcPts val="0"/>
              </a:spcAft>
              <a:buClr>
                <a:schemeClr val="dk1"/>
              </a:buClr>
              <a:buSzPct val="39000"/>
              <a:buFont typeface="Arial" panose="020B0604020202020204"/>
              <a:buNone/>
            </a:pPr>
          </a:p>
          <a:p>
            <a:pPr marL="0" lvl="0" indent="0" algn="l" rtl="0">
              <a:spcBef>
                <a:spcPts val="0"/>
              </a:spcBef>
              <a:spcAft>
                <a:spcPts val="0"/>
              </a:spcAft>
              <a:buNone/>
            </a:pPr>
          </a:p>
        </p:txBody>
      </p:sp>
      <p:sp>
        <p:nvSpPr>
          <p:cNvPr id="133" name="Google Shape;133;p25"/>
          <p:cNvSpPr txBox="1"/>
          <p:nvPr>
            <p:ph type="body" idx="1"/>
          </p:nvPr>
        </p:nvSpPr>
        <p:spPr>
          <a:xfrm>
            <a:off x="311700" y="1152475"/>
            <a:ext cx="6255600" cy="34164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Clr>
                <a:schemeClr val="dk1"/>
              </a:buClr>
              <a:buSzPts val="770"/>
              <a:buFont typeface="Arial" panose="020B0604020202020204"/>
              <a:buNone/>
            </a:pPr>
            <a:r>
              <a:rPr lang="en-GB" sz="1660">
                <a:solidFill>
                  <a:schemeClr val="dk1"/>
                </a:solidFill>
              </a:rPr>
              <a:t>A question-answering system (IBM, 2011)</a:t>
            </a:r>
            <a:endParaRPr sz="1660">
              <a:solidFill>
                <a:schemeClr val="dk1"/>
              </a:solidFill>
            </a:endParaRPr>
          </a:p>
          <a:p>
            <a:pPr marL="0" lvl="0" indent="0" algn="l" rtl="0">
              <a:lnSpc>
                <a:spcPct val="95000"/>
              </a:lnSpc>
              <a:spcBef>
                <a:spcPts val="1200"/>
              </a:spcBef>
              <a:spcAft>
                <a:spcPts val="0"/>
              </a:spcAft>
              <a:buClr>
                <a:schemeClr val="dk1"/>
              </a:buClr>
              <a:buSzPts val="770"/>
              <a:buFont typeface="Arial" panose="020B0604020202020204"/>
              <a:buNone/>
            </a:pPr>
            <a:r>
              <a:rPr lang="en-GB" sz="1660">
                <a:solidFill>
                  <a:schemeClr val="dk1"/>
                </a:solidFill>
              </a:rPr>
              <a:t>Designed for the game of Jeopardy</a:t>
            </a:r>
            <a:endParaRPr sz="1660">
              <a:solidFill>
                <a:schemeClr val="dk1"/>
              </a:solidFill>
            </a:endParaRPr>
          </a:p>
          <a:p>
            <a:pPr marL="0" lvl="0" indent="0" algn="l" rtl="0">
              <a:lnSpc>
                <a:spcPct val="95000"/>
              </a:lnSpc>
              <a:spcBef>
                <a:spcPts val="1200"/>
              </a:spcBef>
              <a:spcAft>
                <a:spcPts val="0"/>
              </a:spcAft>
              <a:buClr>
                <a:schemeClr val="dk1"/>
              </a:buClr>
              <a:buSzPts val="770"/>
              <a:buFont typeface="Arial" panose="020B0604020202020204"/>
              <a:buNone/>
            </a:pPr>
            <a:r>
              <a:rPr lang="en-GB" sz="1660">
                <a:solidFill>
                  <a:schemeClr val="dk1"/>
                </a:solidFill>
              </a:rPr>
              <a:t>How does it work:</a:t>
            </a:r>
            <a:endParaRPr sz="1660">
              <a:solidFill>
                <a:schemeClr val="dk1"/>
              </a:solidFill>
            </a:endParaRPr>
          </a:p>
          <a:p>
            <a:pPr marL="0" lvl="0" indent="0" algn="l" rtl="0">
              <a:lnSpc>
                <a:spcPct val="95000"/>
              </a:lnSpc>
              <a:spcBef>
                <a:spcPts val="1200"/>
              </a:spcBef>
              <a:spcAft>
                <a:spcPts val="0"/>
              </a:spcAft>
              <a:buClr>
                <a:schemeClr val="dk1"/>
              </a:buClr>
              <a:buSzPts val="770"/>
              <a:buFont typeface="Arial" panose="020B0604020202020204"/>
              <a:buNone/>
            </a:pPr>
            <a:r>
              <a:rPr lang="en-GB" sz="1660">
                <a:solidFill>
                  <a:schemeClr val="dk1"/>
                </a:solidFill>
              </a:rPr>
              <a:t>Sophisticated NLP: deep analysis of questions, noisy matching of questions to potential answers</a:t>
            </a:r>
            <a:endParaRPr sz="1660">
              <a:solidFill>
                <a:schemeClr val="dk1"/>
              </a:solidFill>
            </a:endParaRPr>
          </a:p>
          <a:p>
            <a:pPr marL="0" lvl="0" indent="0" algn="l" rtl="0">
              <a:lnSpc>
                <a:spcPct val="95000"/>
              </a:lnSpc>
              <a:spcBef>
                <a:spcPts val="1200"/>
              </a:spcBef>
              <a:spcAft>
                <a:spcPts val="0"/>
              </a:spcAft>
              <a:buClr>
                <a:schemeClr val="dk1"/>
              </a:buClr>
              <a:buSzPts val="770"/>
              <a:buFont typeface="Arial" panose="020B0604020202020204"/>
              <a:buNone/>
            </a:pPr>
            <a:r>
              <a:rPr lang="en-GB" sz="1660">
                <a:solidFill>
                  <a:schemeClr val="dk1"/>
                </a:solidFill>
              </a:rPr>
              <a:t>Lots of data: onboard storage contains a huge collection of documents (e.g. Wikipedia, etc.), exploits redundancy</a:t>
            </a:r>
            <a:endParaRPr sz="1660">
              <a:solidFill>
                <a:schemeClr val="dk1"/>
              </a:solidFill>
            </a:endParaRPr>
          </a:p>
          <a:p>
            <a:pPr marL="0" lvl="0" indent="0" algn="l" rtl="0">
              <a:lnSpc>
                <a:spcPct val="95000"/>
              </a:lnSpc>
              <a:spcBef>
                <a:spcPts val="1200"/>
              </a:spcBef>
              <a:spcAft>
                <a:spcPts val="0"/>
              </a:spcAft>
              <a:buClr>
                <a:schemeClr val="dk1"/>
              </a:buClr>
              <a:buSzPts val="770"/>
              <a:buFont typeface="Arial" panose="020B0604020202020204"/>
              <a:buNone/>
            </a:pPr>
            <a:r>
              <a:rPr lang="en-GB" sz="1660">
                <a:solidFill>
                  <a:schemeClr val="dk1"/>
                </a:solidFill>
              </a:rPr>
              <a:t>Lots of computation: 90+ servers</a:t>
            </a:r>
            <a:endParaRPr sz="1660">
              <a:solidFill>
                <a:schemeClr val="dk1"/>
              </a:solidFill>
            </a:endParaRPr>
          </a:p>
          <a:p>
            <a:pPr marL="0" lvl="0" indent="0" algn="l" rtl="0">
              <a:lnSpc>
                <a:spcPct val="95000"/>
              </a:lnSpc>
              <a:spcBef>
                <a:spcPts val="1200"/>
              </a:spcBef>
              <a:spcAft>
                <a:spcPts val="0"/>
              </a:spcAft>
              <a:buClr>
                <a:schemeClr val="dk1"/>
              </a:buClr>
              <a:buSzPts val="770"/>
              <a:buFont typeface="Arial" panose="020B0604020202020204"/>
              <a:buNone/>
            </a:pPr>
            <a:r>
              <a:rPr lang="en-GB" sz="1660">
                <a:solidFill>
                  <a:schemeClr val="dk1"/>
                </a:solidFill>
              </a:rPr>
              <a:t>Can beat all of the people all of the time?</a:t>
            </a:r>
            <a:endParaRPr sz="1660">
              <a:solidFill>
                <a:schemeClr val="dk1"/>
              </a:solidFill>
            </a:endParaRPr>
          </a:p>
          <a:p>
            <a:pPr marL="0" lvl="0" indent="0" algn="l" rtl="0">
              <a:lnSpc>
                <a:spcPct val="95000"/>
              </a:lnSpc>
              <a:spcBef>
                <a:spcPts val="1200"/>
              </a:spcBef>
              <a:spcAft>
                <a:spcPts val="0"/>
              </a:spcAft>
              <a:buClr>
                <a:schemeClr val="dk1"/>
              </a:buClr>
              <a:buSzPts val="770"/>
              <a:buFont typeface="Arial" panose="020B0604020202020204"/>
              <a:buNone/>
            </a:pPr>
            <a:endParaRPr sz="1660">
              <a:solidFill>
                <a:schemeClr val="dk1"/>
              </a:solidFill>
            </a:endParaRPr>
          </a:p>
          <a:p>
            <a:pPr marL="0" lvl="0" indent="0" algn="l" rtl="0">
              <a:lnSpc>
                <a:spcPct val="95000"/>
              </a:lnSpc>
              <a:spcBef>
                <a:spcPts val="1200"/>
              </a:spcBef>
              <a:spcAft>
                <a:spcPts val="1200"/>
              </a:spcAft>
              <a:buSzPts val="770"/>
              <a:buNone/>
            </a:pPr>
            <a:endParaRPr sz="1660">
              <a:solidFill>
                <a:schemeClr val="dk1"/>
              </a:solidFill>
            </a:endParaRPr>
          </a:p>
        </p:txBody>
      </p:sp>
      <p:pic>
        <p:nvPicPr>
          <p:cNvPr id="134" name="Google Shape;134;p25"/>
          <p:cNvPicPr preferRelativeResize="0"/>
          <p:nvPr/>
        </p:nvPicPr>
        <p:blipFill rotWithShape="1">
          <a:blip r:embed="rId1"/>
          <a:srcRect l="64841" b="3269"/>
          <a:stretch>
            <a:fillRect/>
          </a:stretch>
        </p:blipFill>
        <p:spPr>
          <a:xfrm>
            <a:off x="6829023" y="741100"/>
            <a:ext cx="2127350" cy="3991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38" name="Shape 138"/>
        <p:cNvGrpSpPr/>
        <p:nvPr/>
      </p:nvGrpSpPr>
      <p:grpSpPr>
        <a:xfrm>
          <a:off x="0" y="0"/>
          <a:ext cx="0" cy="0"/>
          <a:chOff x="0" y="0"/>
          <a:chExt cx="0" cy="0"/>
        </a:xfrm>
      </p:grpSpPr>
      <p:sp>
        <p:nvSpPr>
          <p:cNvPr id="139" name="Google Shape;139;p26"/>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Some NLP Tasks </a:t>
            </a:r>
            <a:endParaRPr lang="en-GB"/>
          </a:p>
        </p:txBody>
      </p:sp>
      <p:sp>
        <p:nvSpPr>
          <p:cNvPr id="140" name="Google Shape;140;p26"/>
          <p:cNvSpPr txBox="1"/>
          <p:nvPr>
            <p:ph type="body" idx="1"/>
          </p:nvPr>
        </p:nvSpPr>
        <p:spPr>
          <a:xfrm>
            <a:off x="311700" y="1152475"/>
            <a:ext cx="8520600" cy="3416400"/>
          </a:xfrm>
          <a:prstGeom prst="rect">
            <a:avLst/>
          </a:prstGeom>
        </p:spPr>
        <p:txBody>
          <a:bodyPr spcFirstLastPara="1" wrap="square" lIns="91425" tIns="91425" rIns="91425" bIns="91425" anchor="t" anchorCtr="0">
            <a:normAutofit lnSpcReduction="20000"/>
          </a:bodyPr>
          <a:lstStyle/>
          <a:p>
            <a:pPr marL="457200" lvl="0" indent="-330200" algn="l" rtl="0">
              <a:lnSpc>
                <a:spcPct val="150000"/>
              </a:lnSpc>
              <a:spcBef>
                <a:spcPts val="0"/>
              </a:spcBef>
              <a:spcAft>
                <a:spcPts val="0"/>
              </a:spcAft>
              <a:buClr>
                <a:srgbClr val="222222"/>
              </a:buClr>
              <a:buSzPts val="1600"/>
              <a:buFont typeface="Roboto" panose="02000000000000000000"/>
              <a:buChar char="●"/>
            </a:pPr>
            <a:r>
              <a:rPr lang="en-GB" sz="160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Text Analysis</a:t>
            </a:r>
            <a:r>
              <a:rPr lang="en-GB" sz="16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 Understanding the structure and meaning of text, including syntax and semantics.</a:t>
            </a:r>
            <a:endParaRPr sz="16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30200" algn="l" rtl="0">
              <a:lnSpc>
                <a:spcPct val="150000"/>
              </a:lnSpc>
              <a:spcBef>
                <a:spcPts val="0"/>
              </a:spcBef>
              <a:spcAft>
                <a:spcPts val="0"/>
              </a:spcAft>
              <a:buClr>
                <a:srgbClr val="222222"/>
              </a:buClr>
              <a:buSzPts val="1600"/>
              <a:buFont typeface="Roboto" panose="02000000000000000000"/>
              <a:buChar char="●"/>
            </a:pPr>
            <a:r>
              <a:rPr lang="en-GB" sz="160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Sentiment Analysis</a:t>
            </a:r>
            <a:r>
              <a:rPr lang="en-GB" sz="16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 Determining the emotional tone behind a series of words.</a:t>
            </a:r>
            <a:endParaRPr sz="16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30200" algn="l" rtl="0">
              <a:lnSpc>
                <a:spcPct val="150000"/>
              </a:lnSpc>
              <a:spcBef>
                <a:spcPts val="0"/>
              </a:spcBef>
              <a:spcAft>
                <a:spcPts val="0"/>
              </a:spcAft>
              <a:buClr>
                <a:srgbClr val="222222"/>
              </a:buClr>
              <a:buSzPts val="1600"/>
              <a:buFont typeface="Roboto" panose="02000000000000000000"/>
              <a:buChar char="●"/>
            </a:pPr>
            <a:r>
              <a:rPr lang="en-GB" sz="160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Machine Translation</a:t>
            </a:r>
            <a:r>
              <a:rPr lang="en-GB" sz="16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 Automatically translating text from one language to another.</a:t>
            </a:r>
            <a:endParaRPr sz="16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30200" algn="l" rtl="0">
              <a:lnSpc>
                <a:spcPct val="150000"/>
              </a:lnSpc>
              <a:spcBef>
                <a:spcPts val="0"/>
              </a:spcBef>
              <a:spcAft>
                <a:spcPts val="0"/>
              </a:spcAft>
              <a:buClr>
                <a:srgbClr val="222222"/>
              </a:buClr>
              <a:buSzPts val="1600"/>
              <a:buFont typeface="Roboto" panose="02000000000000000000"/>
              <a:buChar char="●"/>
            </a:pPr>
            <a:r>
              <a:rPr lang="en-GB" sz="160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Speech Recognition</a:t>
            </a:r>
            <a:r>
              <a:rPr lang="en-GB" sz="16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 Converting spoken language into text.</a:t>
            </a:r>
            <a:endParaRPr sz="16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30200" algn="l" rtl="0">
              <a:lnSpc>
                <a:spcPct val="150000"/>
              </a:lnSpc>
              <a:spcBef>
                <a:spcPts val="0"/>
              </a:spcBef>
              <a:spcAft>
                <a:spcPts val="0"/>
              </a:spcAft>
              <a:buClr>
                <a:srgbClr val="222222"/>
              </a:buClr>
              <a:buSzPts val="1600"/>
              <a:buFont typeface="Roboto" panose="02000000000000000000"/>
              <a:buChar char="●"/>
            </a:pPr>
            <a:r>
              <a:rPr lang="en-GB" sz="160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Text Generation</a:t>
            </a:r>
            <a:r>
              <a:rPr lang="en-GB" sz="16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 Creating coherent and contextually relevant text based on input data.</a:t>
            </a:r>
            <a:endParaRPr sz="16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30200" algn="l" rtl="0">
              <a:lnSpc>
                <a:spcPct val="150000"/>
              </a:lnSpc>
              <a:spcBef>
                <a:spcPts val="0"/>
              </a:spcBef>
              <a:spcAft>
                <a:spcPts val="0"/>
              </a:spcAft>
              <a:buClr>
                <a:srgbClr val="222222"/>
              </a:buClr>
              <a:buSzPts val="1600"/>
              <a:buFont typeface="Roboto" panose="02000000000000000000"/>
              <a:buChar char="●"/>
            </a:pPr>
            <a:r>
              <a:rPr lang="en-GB" sz="160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Named Entity Recognition</a:t>
            </a:r>
            <a:r>
              <a:rPr lang="en-GB" sz="16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 Identifying and classifying key elements in text, such as names, dates, and locations.</a:t>
            </a:r>
            <a:endParaRPr sz="16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30200" algn="l" rtl="0">
              <a:lnSpc>
                <a:spcPct val="150000"/>
              </a:lnSpc>
              <a:spcBef>
                <a:spcPts val="0"/>
              </a:spcBef>
              <a:spcAft>
                <a:spcPts val="0"/>
              </a:spcAft>
              <a:buClr>
                <a:srgbClr val="222222"/>
              </a:buClr>
              <a:buSzPts val="1600"/>
              <a:buFont typeface="Roboto" panose="02000000000000000000"/>
              <a:buChar char="●"/>
            </a:pPr>
            <a:r>
              <a:rPr lang="en-GB" sz="16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a:t>
            </a:r>
            <a:endParaRPr sz="16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1200"/>
              </a:spcAft>
              <a:buNone/>
            </a:p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44" name="Shape 144"/>
        <p:cNvGrpSpPr/>
        <p:nvPr/>
      </p:nvGrpSpPr>
      <p:grpSpPr>
        <a:xfrm>
          <a:off x="0" y="0"/>
          <a:ext cx="0" cy="0"/>
          <a:chOff x="0" y="0"/>
          <a:chExt cx="0" cy="0"/>
        </a:xfrm>
      </p:grpSpPr>
      <p:sp>
        <p:nvSpPr>
          <p:cNvPr id="145" name="Google Shape;145;p27"/>
          <p:cNvSpPr txBox="1"/>
          <p:nvPr>
            <p:ph type="title"/>
          </p:nvPr>
        </p:nvSpPr>
        <p:spPr>
          <a:xfrm>
            <a:off x="647272" y="759003"/>
            <a:ext cx="2562000" cy="35967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0000"/>
              </a:buClr>
              <a:buSzPts val="3300"/>
              <a:buFont typeface="Calibri" panose="020F0502020204030204"/>
              <a:buNone/>
            </a:pPr>
            <a:r>
              <a:rPr lang="en-GB">
                <a:solidFill>
                  <a:srgbClr val="FF0000"/>
                </a:solidFill>
              </a:rPr>
              <a:t>Information Extraction	</a:t>
            </a:r>
            <a:endParaRPr lang="en-GB">
              <a:solidFill>
                <a:srgbClr val="FF0000"/>
              </a:solidFill>
            </a:endParaRPr>
          </a:p>
        </p:txBody>
      </p:sp>
      <p:grpSp>
        <p:nvGrpSpPr>
          <p:cNvPr id="146" name="Google Shape;146;p27"/>
          <p:cNvGrpSpPr/>
          <p:nvPr/>
        </p:nvGrpSpPr>
        <p:grpSpPr>
          <a:xfrm>
            <a:off x="3895090" y="554465"/>
            <a:ext cx="4885835" cy="4011525"/>
            <a:chOff x="-847" y="268363"/>
            <a:chExt cx="6514447" cy="5348700"/>
          </a:xfrm>
        </p:grpSpPr>
        <p:sp>
          <p:nvSpPr>
            <p:cNvPr id="147" name="Google Shape;147;p27"/>
            <p:cNvSpPr/>
            <p:nvPr/>
          </p:nvSpPr>
          <p:spPr>
            <a:xfrm>
              <a:off x="0" y="268363"/>
              <a:ext cx="6513600" cy="1392300"/>
            </a:xfrm>
            <a:prstGeom prst="roundRect">
              <a:avLst>
                <a:gd name="adj" fmla="val 16667"/>
              </a:avLst>
            </a:prstGeom>
            <a:solidFill>
              <a:srgbClr val="599BD5"/>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48" name="Google Shape;148;p27"/>
            <p:cNvSpPr txBox="1"/>
            <p:nvPr/>
          </p:nvSpPr>
          <p:spPr>
            <a:xfrm>
              <a:off x="67966" y="336329"/>
              <a:ext cx="6377700" cy="1256400"/>
            </a:xfrm>
            <a:prstGeom prst="rect">
              <a:avLst/>
            </a:prstGeom>
            <a:noFill/>
            <a:ln>
              <a:noFill/>
            </a:ln>
          </p:spPr>
          <p:txBody>
            <a:bodyPr spcFirstLastPara="1" wrap="square" lIns="100025" tIns="100025" rIns="100025" bIns="100025" anchor="ctr" anchorCtr="0">
              <a:noAutofit/>
            </a:bodyPr>
            <a:lstStyle/>
            <a:p>
              <a:pPr marL="0" marR="0" lvl="0" indent="0" algn="l" rtl="0">
                <a:lnSpc>
                  <a:spcPct val="90000"/>
                </a:lnSpc>
                <a:spcBef>
                  <a:spcPts val="0"/>
                </a:spcBef>
                <a:spcAft>
                  <a:spcPts val="0"/>
                </a:spcAft>
                <a:buClr>
                  <a:schemeClr val="lt1"/>
                </a:buClr>
                <a:buSzPts val="2600"/>
                <a:buFont typeface="Calibri" panose="020F0502020204030204"/>
                <a:buNone/>
              </a:pPr>
              <a:r>
                <a:rPr lang="en-GB" sz="2600">
                  <a:solidFill>
                    <a:schemeClr val="lt1"/>
                  </a:solidFill>
                  <a:latin typeface="Calibri" panose="020F0502020204030204"/>
                  <a:ea typeface="Calibri" panose="020F0502020204030204"/>
                  <a:cs typeface="Calibri" panose="020F0502020204030204"/>
                  <a:sym typeface="Calibri" panose="020F0502020204030204"/>
                </a:rPr>
                <a:t>Goal: Map a document collection to structured database</a:t>
              </a:r>
              <a:endParaRPr sz="1100"/>
            </a:p>
          </p:txBody>
        </p:sp>
        <p:sp>
          <p:nvSpPr>
            <p:cNvPr id="149" name="Google Shape;149;p27"/>
            <p:cNvSpPr/>
            <p:nvPr/>
          </p:nvSpPr>
          <p:spPr>
            <a:xfrm>
              <a:off x="0" y="1761463"/>
              <a:ext cx="6513600" cy="1392300"/>
            </a:xfrm>
            <a:prstGeom prst="roundRect">
              <a:avLst>
                <a:gd name="adj" fmla="val 16667"/>
              </a:avLst>
            </a:prstGeom>
            <a:solidFill>
              <a:srgbClr val="6FAB46"/>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50" name="Google Shape;150;p27"/>
            <p:cNvSpPr txBox="1"/>
            <p:nvPr/>
          </p:nvSpPr>
          <p:spPr>
            <a:xfrm>
              <a:off x="67966" y="1829429"/>
              <a:ext cx="6377700" cy="1256400"/>
            </a:xfrm>
            <a:prstGeom prst="rect">
              <a:avLst/>
            </a:prstGeom>
            <a:noFill/>
            <a:ln>
              <a:noFill/>
            </a:ln>
          </p:spPr>
          <p:txBody>
            <a:bodyPr spcFirstLastPara="1" wrap="square" lIns="100025" tIns="100025" rIns="100025" bIns="100025" anchor="ctr" anchorCtr="0">
              <a:noAutofit/>
            </a:bodyPr>
            <a:lstStyle/>
            <a:p>
              <a:pPr marL="0" marR="0" lvl="0" indent="0" algn="l" rtl="0">
                <a:lnSpc>
                  <a:spcPct val="90000"/>
                </a:lnSpc>
                <a:spcBef>
                  <a:spcPts val="0"/>
                </a:spcBef>
                <a:spcAft>
                  <a:spcPts val="0"/>
                </a:spcAft>
                <a:buClr>
                  <a:schemeClr val="lt1"/>
                </a:buClr>
                <a:buSzPts val="2600"/>
                <a:buFont typeface="Calibri" panose="020F0502020204030204"/>
                <a:buNone/>
              </a:pPr>
              <a:r>
                <a:rPr lang="en-GB" sz="2600">
                  <a:solidFill>
                    <a:schemeClr val="lt1"/>
                  </a:solidFill>
                  <a:latin typeface="Calibri" panose="020F0502020204030204"/>
                  <a:ea typeface="Calibri" panose="020F0502020204030204"/>
                  <a:cs typeface="Calibri" panose="020F0502020204030204"/>
                  <a:sym typeface="Calibri" panose="020F0502020204030204"/>
                </a:rPr>
                <a:t>Motivation:</a:t>
              </a:r>
              <a:endParaRPr sz="1100"/>
            </a:p>
          </p:txBody>
        </p:sp>
        <p:sp>
          <p:nvSpPr>
            <p:cNvPr id="151" name="Google Shape;151;p27"/>
            <p:cNvSpPr/>
            <p:nvPr/>
          </p:nvSpPr>
          <p:spPr>
            <a:xfrm>
              <a:off x="0" y="3153763"/>
              <a:ext cx="6513600" cy="24633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52" name="Google Shape;152;p27"/>
            <p:cNvSpPr txBox="1"/>
            <p:nvPr/>
          </p:nvSpPr>
          <p:spPr>
            <a:xfrm>
              <a:off x="-847" y="3153803"/>
              <a:ext cx="6514253" cy="2462953"/>
            </a:xfrm>
            <a:prstGeom prst="rect">
              <a:avLst/>
            </a:prstGeom>
            <a:noFill/>
            <a:ln>
              <a:noFill/>
            </a:ln>
          </p:spPr>
          <p:txBody>
            <a:bodyPr spcFirstLastPara="1" wrap="square" lIns="155100" tIns="33350" rIns="186675" bIns="33350" anchor="t" anchorCtr="0">
              <a:noAutofit/>
            </a:bodyPr>
            <a:lstStyle/>
            <a:p>
              <a:pPr marL="177800" marR="0" lvl="1" indent="-177800" algn="l" rtl="0">
                <a:lnSpc>
                  <a:spcPct val="90000"/>
                </a:lnSpc>
                <a:spcBef>
                  <a:spcPts val="0"/>
                </a:spcBef>
                <a:spcAft>
                  <a:spcPts val="0"/>
                </a:spcAft>
                <a:buClr>
                  <a:schemeClr val="dk1"/>
                </a:buClr>
                <a:buSzPts val="2000"/>
                <a:buFont typeface="Calibri" panose="020F0502020204030204"/>
                <a:buChar char="•"/>
              </a:pPr>
              <a:r>
                <a:rPr lang="en-GB"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Complex searches (“Find me all the jobs in advertising paying at least $50,000 in Boston”)</a:t>
              </a:r>
              <a:endParaRPr sz="1000"/>
            </a:p>
            <a:p>
              <a:pPr marL="177800" marR="0" lvl="1" indent="-177800" algn="l" rtl="0">
                <a:lnSpc>
                  <a:spcPct val="90000"/>
                </a:lnSpc>
                <a:spcBef>
                  <a:spcPts val="400"/>
                </a:spcBef>
                <a:spcAft>
                  <a:spcPts val="0"/>
                </a:spcAft>
                <a:buClr>
                  <a:schemeClr val="dk1"/>
                </a:buClr>
                <a:buSzPts val="2000"/>
                <a:buFont typeface="Calibri" panose="020F0502020204030204"/>
                <a:buChar char="•"/>
              </a:pPr>
              <a:r>
                <a:rPr lang="en-GB"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Statistical queries (“How has the number of jobs in accounting changed over the years?”)</a:t>
              </a:r>
              <a:endParaRPr lang="en-GB"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56" name="Shape 156"/>
        <p:cNvGrpSpPr/>
        <p:nvPr/>
      </p:nvGrpSpPr>
      <p:grpSpPr>
        <a:xfrm>
          <a:off x="0" y="0"/>
          <a:ext cx="0" cy="0"/>
          <a:chOff x="0" y="0"/>
          <a:chExt cx="0" cy="0"/>
        </a:xfrm>
      </p:grpSpPr>
      <p:sp>
        <p:nvSpPr>
          <p:cNvPr id="157" name="Google Shape;157;p28"/>
          <p:cNvSpPr/>
          <p:nvPr>
            <p:ph type="title"/>
          </p:nvPr>
        </p:nvSpPr>
        <p:spPr>
          <a:xfrm>
            <a:off x="95172" y="1555772"/>
            <a:ext cx="2064300" cy="2031900"/>
          </a:xfrm>
          <a:prstGeom prst="ellipse">
            <a:avLst/>
          </a:prstGeom>
          <a:solidFill>
            <a:srgbClr val="262626"/>
          </a:solidFill>
          <a:ln w="174625" cap="flat" cmpd="thinThick">
            <a:solidFill>
              <a:srgbClr val="262626"/>
            </a:solidFill>
            <a:prstDash val="solid"/>
            <a:round/>
            <a:headEnd type="none" w="sm" len="sm"/>
            <a:tailEnd type="none" w="sm" len="sm"/>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FFFFFF"/>
              </a:buClr>
              <a:buSzPts val="2000"/>
              <a:buFont typeface="Calibri" panose="020F0502020204030204"/>
              <a:buNone/>
            </a:pPr>
            <a:r>
              <a:rPr lang="en-GB" sz="2000">
                <a:solidFill>
                  <a:srgbClr val="FFFFFF"/>
                </a:solidFill>
                <a:latin typeface="Calibri" panose="020F0502020204030204"/>
                <a:ea typeface="Calibri" panose="020F0502020204030204"/>
                <a:cs typeface="Calibri" panose="020F0502020204030204"/>
                <a:sym typeface="Calibri" panose="020F0502020204030204"/>
              </a:rPr>
              <a:t>Information Extraction  Example</a:t>
            </a:r>
            <a:endParaRPr lang="en-GB" sz="20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58" name="Google Shape;158;p28"/>
          <p:cNvSpPr txBox="1"/>
          <p:nvPr/>
        </p:nvSpPr>
        <p:spPr>
          <a:xfrm>
            <a:off x="4347839" y="2240346"/>
            <a:ext cx="1516200" cy="500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400">
                <a:solidFill>
                  <a:schemeClr val="dk1"/>
                </a:solidFill>
                <a:latin typeface="Calibri" panose="020F0502020204030204"/>
                <a:ea typeface="Calibri" panose="020F0502020204030204"/>
                <a:cs typeface="Calibri" panose="020F0502020204030204"/>
                <a:sym typeface="Calibri" panose="020F0502020204030204"/>
              </a:rPr>
              <a:t>  _______________</a:t>
            </a:r>
            <a:endParaRPr sz="1100"/>
          </a:p>
        </p:txBody>
      </p:sp>
      <p:pic>
        <p:nvPicPr>
          <p:cNvPr id="159" name="Google Shape;159;p28"/>
          <p:cNvPicPr preferRelativeResize="0"/>
          <p:nvPr/>
        </p:nvPicPr>
        <p:blipFill rotWithShape="1">
          <a:blip r:embed="rId1"/>
          <a:srcRect/>
          <a:stretch>
            <a:fillRect/>
          </a:stretch>
        </p:blipFill>
        <p:spPr>
          <a:xfrm>
            <a:off x="2272822" y="0"/>
            <a:ext cx="6871177" cy="452767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63" name="Shape 163"/>
        <p:cNvGrpSpPr/>
        <p:nvPr/>
      </p:nvGrpSpPr>
      <p:grpSpPr>
        <a:xfrm>
          <a:off x="0" y="0"/>
          <a:ext cx="0" cy="0"/>
          <a:chOff x="0" y="0"/>
          <a:chExt cx="0" cy="0"/>
        </a:xfrm>
      </p:grpSpPr>
      <p:sp>
        <p:nvSpPr>
          <p:cNvPr id="164" name="Google Shape;164;p29"/>
          <p:cNvSpPr txBox="1"/>
          <p:nvPr>
            <p:ph type="title"/>
          </p:nvPr>
        </p:nvSpPr>
        <p:spPr>
          <a:xfrm>
            <a:off x="394555" y="349934"/>
            <a:ext cx="8355000" cy="697800"/>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rgbClr val="FFFFFF"/>
              </a:buClr>
              <a:buSzPts val="4100"/>
              <a:buFont typeface="Calibri" panose="020F0502020204030204"/>
              <a:buNone/>
            </a:pPr>
            <a:r>
              <a:rPr lang="en-GB" sz="4100">
                <a:solidFill>
                  <a:srgbClr val="FFFFFF"/>
                </a:solidFill>
                <a:latin typeface="Calibri" panose="020F0502020204030204"/>
                <a:ea typeface="Calibri" panose="020F0502020204030204"/>
                <a:cs typeface="Calibri" panose="020F0502020204030204"/>
                <a:sym typeface="Calibri" panose="020F0502020204030204"/>
              </a:rPr>
              <a:t>Text </a:t>
            </a:r>
            <a:r>
              <a:rPr lang="en-GB" sz="4100">
                <a:solidFill>
                  <a:srgbClr val="FF0000"/>
                </a:solidFill>
                <a:latin typeface="Calibri" panose="020F0502020204030204"/>
                <a:ea typeface="Calibri" panose="020F0502020204030204"/>
                <a:cs typeface="Calibri" panose="020F0502020204030204"/>
                <a:sym typeface="Calibri" panose="020F0502020204030204"/>
              </a:rPr>
              <a:t>Summarization</a:t>
            </a:r>
            <a:endParaRPr lang="en-GB" sz="4100">
              <a:solidFill>
                <a:srgbClr val="FF0000"/>
              </a:solidFill>
              <a:latin typeface="Calibri" panose="020F0502020204030204"/>
              <a:ea typeface="Calibri" panose="020F0502020204030204"/>
              <a:cs typeface="Calibri" panose="020F0502020204030204"/>
              <a:sym typeface="Calibri" panose="020F0502020204030204"/>
            </a:endParaRPr>
          </a:p>
        </p:txBody>
      </p:sp>
      <p:pic>
        <p:nvPicPr>
          <p:cNvPr id="165" name="Google Shape;165;p29" descr="ÙØªÙØ¬Ø© Ø¨Ø­Ø« Ø§ÙØµÙØ± Ø¹Ù âªtext summarizationâ¬â"/>
          <p:cNvPicPr preferRelativeResize="0"/>
          <p:nvPr>
            <p:ph type="body" idx="1"/>
          </p:nvPr>
        </p:nvPicPr>
        <p:blipFill rotWithShape="1">
          <a:blip r:embed="rId1"/>
          <a:srcRect/>
          <a:stretch>
            <a:fillRect/>
          </a:stretch>
        </p:blipFill>
        <p:spPr>
          <a:xfrm>
            <a:off x="2151502" y="1935877"/>
            <a:ext cx="5065500" cy="2380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ltLang="en-GB"/>
              <a:t>Text classification </a:t>
            </a:r>
            <a:endParaRPr lang="en-US" altLang="en-GB"/>
          </a:p>
        </p:txBody>
      </p:sp>
      <p:pic>
        <p:nvPicPr>
          <p:cNvPr id="4" name="Picture 3"/>
          <p:cNvPicPr>
            <a:picLocks noChangeAspect="1"/>
          </p:cNvPicPr>
          <p:nvPr/>
        </p:nvPicPr>
        <p:blipFill>
          <a:blip r:embed="rId1"/>
          <a:stretch>
            <a:fillRect/>
          </a:stretch>
        </p:blipFill>
        <p:spPr>
          <a:xfrm>
            <a:off x="148590" y="1377950"/>
            <a:ext cx="8846820" cy="32004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ltLang="en-GB"/>
              <a:t>Machine Translation </a:t>
            </a:r>
            <a:endParaRPr lang="en-US" altLang="en-GB"/>
          </a:p>
        </p:txBody>
      </p:sp>
      <p:pic>
        <p:nvPicPr>
          <p:cNvPr id="4" name="Picture 3"/>
          <p:cNvPicPr>
            <a:picLocks noChangeAspect="1"/>
          </p:cNvPicPr>
          <p:nvPr/>
        </p:nvPicPr>
        <p:blipFill>
          <a:blip r:embed="rId1"/>
          <a:stretch>
            <a:fillRect/>
          </a:stretch>
        </p:blipFill>
        <p:spPr>
          <a:xfrm>
            <a:off x="685800" y="1402080"/>
            <a:ext cx="7353300" cy="31394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ltLang="en-GB"/>
              <a:t>Named Entity Recognition </a:t>
            </a:r>
            <a:endParaRPr lang="en-US" altLang="en-GB"/>
          </a:p>
        </p:txBody>
      </p:sp>
      <p:pic>
        <p:nvPicPr>
          <p:cNvPr id="4" name="Picture 3"/>
          <p:cNvPicPr/>
          <p:nvPr/>
        </p:nvPicPr>
        <p:blipFill>
          <a:blip r:embed="rId1"/>
          <a:stretch>
            <a:fillRect/>
          </a:stretch>
        </p:blipFill>
        <p:spPr>
          <a:xfrm>
            <a:off x="1689100" y="1079500"/>
            <a:ext cx="5295900" cy="364426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ltLang="en-GB"/>
              <a:t>Information Retrieval</a:t>
            </a:r>
            <a:endParaRPr lang="en-US" altLang="en-GB"/>
          </a:p>
        </p:txBody>
      </p:sp>
      <p:pic>
        <p:nvPicPr>
          <p:cNvPr id="4" name="Picture 3"/>
          <p:cNvPicPr>
            <a:picLocks noChangeAspect="1"/>
          </p:cNvPicPr>
          <p:nvPr/>
        </p:nvPicPr>
        <p:blipFill>
          <a:blip r:embed="rId1"/>
          <a:stretch>
            <a:fillRect/>
          </a:stretch>
        </p:blipFill>
        <p:spPr>
          <a:xfrm>
            <a:off x="2043430" y="1612265"/>
            <a:ext cx="4206240" cy="260477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Copyright Notice</a:t>
            </a:r>
            <a:endParaRPr lang="en-US"/>
          </a:p>
        </p:txBody>
      </p:sp>
      <p:sp>
        <p:nvSpPr>
          <p:cNvPr id="3" name="Content Placeholder 2"/>
          <p:cNvSpPr>
            <a:spLocks noGrp="1"/>
          </p:cNvSpPr>
          <p:nvPr>
            <p:ph idx="1"/>
          </p:nvPr>
        </p:nvSpPr>
        <p:spPr/>
        <p:txBody>
          <a:bodyPr>
            <a:normAutofit/>
          </a:bodyPr>
          <a:p>
            <a:pPr marL="0" indent="0">
              <a:buNone/>
            </a:pPr>
            <a:r>
              <a:rPr lang="en-US"/>
              <a:t>These slides are distributed for educational purpose under the Creative Commons License. </a:t>
            </a:r>
            <a:r>
              <a:rPr lang="en-US" sz="1500">
                <a:sym typeface="+mn-ea"/>
              </a:rPr>
              <a:t>https://creativecommons.org/licenses/by-sa/2.0/legalcode</a:t>
            </a:r>
            <a:endParaRPr lang="en-US" sz="1500"/>
          </a:p>
          <a:p>
            <a:pPr marL="0" indent="0">
              <a:buNone/>
            </a:pPr>
            <a:endParaRPr lang="en-US"/>
          </a:p>
          <a:p>
            <a:pPr marL="0" indent="0">
              <a:buNone/>
            </a:pPr>
            <a:r>
              <a:rPr lang="en-US"/>
              <a:t>Source of Slides: </a:t>
            </a:r>
            <a:endParaRPr lang="en-US"/>
          </a:p>
          <a:p>
            <a:r>
              <a:rPr lang="en-US">
                <a:sym typeface="+mn-ea"/>
              </a:rPr>
              <a:t>DeepLearning.AI as the source of the slides.</a:t>
            </a:r>
            <a:endParaRPr lang="en-US"/>
          </a:p>
          <a:p>
            <a:r>
              <a:rPr lang="en-US"/>
              <a:t>Generative AI :) </a:t>
            </a:r>
            <a:endParaRPr lang="en-US"/>
          </a:p>
          <a:p>
            <a:r>
              <a:rPr lang="en-US"/>
              <a:t>Harvard Teaching and Learning Consortium </a:t>
            </a:r>
            <a:endParaRPr lang="en-US"/>
          </a:p>
          <a:p>
            <a:r>
              <a:rPr lang="en-US"/>
              <a:t>Speech and Language Processing Book (3rd ed. draft) by Dan Jurafsky and James H. Martin, August 20, 2024 </a:t>
            </a:r>
            <a:endParaRPr lang="en-US"/>
          </a:p>
          <a:p>
            <a:pPr marL="0" indent="0">
              <a:buNone/>
            </a:pPr>
            <a:endParaRPr lang="en-US"/>
          </a:p>
        </p:txBody>
      </p:sp>
      <p:pic>
        <p:nvPicPr>
          <p:cNvPr id="4" name="Picture 3"/>
          <p:cNvPicPr>
            <a:picLocks noChangeAspect="1"/>
          </p:cNvPicPr>
          <p:nvPr/>
        </p:nvPicPr>
        <p:blipFill>
          <a:blip r:embed="rId1"/>
          <a:stretch>
            <a:fillRect/>
          </a:stretch>
        </p:blipFill>
        <p:spPr>
          <a:xfrm>
            <a:off x="5917406" y="389573"/>
            <a:ext cx="2921794" cy="414338"/>
          </a:xfrm>
          <a:prstGeom prst="rect">
            <a:avLst/>
          </a:prstGeom>
        </p:spPr>
      </p:pic>
      <p:sp>
        <p:nvSpPr>
          <p:cNvPr id="5" name="Slide Number Placeholder 4"/>
          <p:cNvSpPr>
            <a:spLocks noGrp="1"/>
          </p:cNvSpPr>
          <p:nvPr>
            <p:ph type="sldNum" sz="quarter" idx="12"/>
          </p:nvPr>
        </p:nvSpPr>
        <p:spPr/>
        <p:txBody>
          <a:bodyPr/>
          <a:p>
            <a:fld id="{9B618960-8005-486C-9A75-10CB2AAC16F9}" type="slidenum">
              <a:rPr lang="en-US" sz="750" smtClean="0"/>
            </a:fld>
            <a:endParaRPr lang="en-US" sz="75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ltLang="en-GB"/>
              <a:t>QA</a:t>
            </a:r>
            <a:endParaRPr lang="en-US" altLang="en-GB"/>
          </a:p>
        </p:txBody>
      </p:sp>
      <p:pic>
        <p:nvPicPr>
          <p:cNvPr id="4" name="Picture 3"/>
          <p:cNvPicPr>
            <a:picLocks noChangeAspect="1"/>
          </p:cNvPicPr>
          <p:nvPr/>
        </p:nvPicPr>
        <p:blipFill>
          <a:blip r:embed="rId1"/>
          <a:stretch>
            <a:fillRect/>
          </a:stretch>
        </p:blipFill>
        <p:spPr>
          <a:xfrm>
            <a:off x="843280" y="1020445"/>
            <a:ext cx="7089775" cy="373062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ltLang="en-GB"/>
              <a:t>NLP tasks </a:t>
            </a:r>
            <a:endParaRPr lang="en-US" altLang="en-GB"/>
          </a:p>
        </p:txBody>
      </p:sp>
      <p:pic>
        <p:nvPicPr>
          <p:cNvPr id="4" name="Picture 3"/>
          <p:cNvPicPr/>
          <p:nvPr/>
        </p:nvPicPr>
        <p:blipFill>
          <a:blip r:embed="rId1"/>
          <a:stretch>
            <a:fillRect/>
          </a:stretch>
        </p:blipFill>
        <p:spPr>
          <a:xfrm>
            <a:off x="628650" y="1308100"/>
            <a:ext cx="7315200" cy="33909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ltLang="en-GB"/>
              <a:t>NLP tasks </a:t>
            </a:r>
            <a:endParaRPr lang="en-US" altLang="en-GB"/>
          </a:p>
        </p:txBody>
      </p:sp>
      <p:sp>
        <p:nvSpPr>
          <p:cNvPr id="3" name="Text Placeholder 2"/>
          <p:cNvSpPr/>
          <p:nvPr>
            <p:ph type="body" idx="1"/>
          </p:nvPr>
        </p:nvSpPr>
        <p:spPr/>
        <p:txBody>
          <a:bodyPr>
            <a:normAutofit fontScale="90000"/>
          </a:bodyPr>
          <a:p>
            <a:r>
              <a:rPr lang="en-US" altLang="en-GB"/>
              <a:t>Natural Language Processing (NLP) tasks are generally grouped into </a:t>
            </a:r>
            <a:r>
              <a:rPr lang="en-US" altLang="en-GB" b="1"/>
              <a:t>basic</a:t>
            </a:r>
            <a:r>
              <a:rPr lang="en-US" altLang="en-GB"/>
              <a:t>, </a:t>
            </a:r>
            <a:r>
              <a:rPr lang="en-US" altLang="en-GB" b="1"/>
              <a:t>intermediate</a:t>
            </a:r>
            <a:r>
              <a:rPr lang="en-US" altLang="en-GB"/>
              <a:t>, and </a:t>
            </a:r>
            <a:r>
              <a:rPr lang="en-US" altLang="en-GB" b="1"/>
              <a:t>advanced </a:t>
            </a:r>
            <a:r>
              <a:rPr lang="en-US" altLang="en-GB"/>
              <a:t>levels. </a:t>
            </a:r>
            <a:endParaRPr lang="en-US" altLang="en-GB"/>
          </a:p>
          <a:p>
            <a:r>
              <a:rPr lang="en-US" altLang="en-GB" b="1"/>
              <a:t>Basic NLP Tasks</a:t>
            </a:r>
            <a:endParaRPr lang="en-US" altLang="en-GB" b="1"/>
          </a:p>
          <a:p>
            <a:pPr lvl="1"/>
            <a:r>
              <a:rPr lang="en-US" altLang="en-GB"/>
              <a:t>Tokenization – Splitting text into words, subwords, or sentences.</a:t>
            </a:r>
            <a:endParaRPr lang="en-US" altLang="en-GB"/>
          </a:p>
          <a:p>
            <a:pPr lvl="1"/>
            <a:r>
              <a:rPr lang="en-US" altLang="en-GB"/>
              <a:t>Stop-word Removal – Filtering out common words (e.g., the, is, and) that add little meaning.</a:t>
            </a:r>
            <a:endParaRPr lang="en-US" altLang="en-GB"/>
          </a:p>
          <a:p>
            <a:pPr lvl="1"/>
            <a:r>
              <a:rPr lang="en-US" altLang="en-GB"/>
              <a:t>Stemming &amp; Lemmatization – Reducing words to their root form (running </a:t>
            </a:r>
            <a:r>
              <a:rPr lang="en-US" altLang="en-US"/>
              <a:t>→</a:t>
            </a:r>
            <a:r>
              <a:rPr lang="en-US" altLang="en-GB"/>
              <a:t> run).</a:t>
            </a:r>
            <a:endParaRPr lang="en-US" altLang="en-GB"/>
          </a:p>
          <a:p>
            <a:pPr lvl="1"/>
            <a:r>
              <a:rPr lang="en-US" altLang="en-GB"/>
              <a:t>Part-of-Speech (POS) Tagging – Identifying grammatical roles (noun, verb, adjective, etc.).</a:t>
            </a:r>
            <a:endParaRPr lang="en-US" altLang="en-GB"/>
          </a:p>
          <a:p>
            <a:pPr lvl="1"/>
            <a:r>
              <a:rPr lang="en-US" altLang="en-GB"/>
              <a:t>Named Entity Recognition (NER) – Detecting entities like names, dates, organizations.</a:t>
            </a:r>
            <a:endParaRPr lang="en-US" altLang="en-GB"/>
          </a:p>
          <a:p>
            <a:pPr lvl="1"/>
            <a:r>
              <a:rPr lang="en-US" altLang="en-GB"/>
              <a:t>Chunking / Shallow Parsing – Extracting phrases (e.g., noun phrases, verb phrases).</a:t>
            </a:r>
            <a:endParaRPr lang="en-US" altLang="en-GB"/>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ltLang="en-GB"/>
              <a:t>NLP tasks </a:t>
            </a:r>
            <a:endParaRPr lang="en-US" altLang="en-GB"/>
          </a:p>
        </p:txBody>
      </p:sp>
      <p:sp>
        <p:nvSpPr>
          <p:cNvPr id="3" name="Text Placeholder 2"/>
          <p:cNvSpPr/>
          <p:nvPr>
            <p:ph type="body" idx="1"/>
          </p:nvPr>
        </p:nvSpPr>
        <p:spPr/>
        <p:txBody>
          <a:bodyPr>
            <a:normAutofit/>
          </a:bodyPr>
          <a:p>
            <a:r>
              <a:rPr lang="en-US" altLang="en-GB" b="1"/>
              <a:t>Intermediate NLP Tasks</a:t>
            </a:r>
            <a:endParaRPr lang="en-US" altLang="en-GB" b="1"/>
          </a:p>
          <a:p>
            <a:pPr lvl="1"/>
            <a:r>
              <a:rPr lang="en-US" altLang="en-GB"/>
              <a:t>Text Classification – Categorizing text into predefined labels (spam detection, sentiment analysis).</a:t>
            </a:r>
            <a:endParaRPr lang="en-US" altLang="en-GB"/>
          </a:p>
          <a:p>
            <a:pPr lvl="1"/>
            <a:r>
              <a:rPr lang="en-US" altLang="en-GB"/>
              <a:t>Sentiment Analysis – Detecting emotions or polarity (positive/negative/neutral).</a:t>
            </a:r>
            <a:endParaRPr lang="en-US" altLang="en-GB"/>
          </a:p>
          <a:p>
            <a:pPr lvl="1"/>
            <a:r>
              <a:rPr lang="en-US" altLang="en-GB"/>
              <a:t>Language Modeling – Predicting the next word or sequence of words.</a:t>
            </a:r>
            <a:endParaRPr lang="en-US" altLang="en-GB"/>
          </a:p>
          <a:p>
            <a:pPr lvl="1"/>
            <a:r>
              <a:rPr lang="en-US" altLang="en-GB"/>
              <a:t>Dependency Parsing – Understanding grammatical structure (subject, object, etc.).</a:t>
            </a:r>
            <a:endParaRPr lang="en-US" altLang="en-GB"/>
          </a:p>
          <a:p>
            <a:pPr lvl="1"/>
            <a:r>
              <a:rPr lang="en-US" altLang="en-GB"/>
              <a:t>Coreference Resolution – Finding which words refer to the same entity (“John went home. He was tired.” </a:t>
            </a:r>
            <a:r>
              <a:rPr lang="en-US" altLang="en-US"/>
              <a:t>→</a:t>
            </a:r>
            <a:r>
              <a:rPr lang="en-US" altLang="en-GB"/>
              <a:t> John = He).</a:t>
            </a:r>
            <a:endParaRPr lang="en-US" altLang="en-GB"/>
          </a:p>
          <a:p>
            <a:pPr lvl="1"/>
            <a:r>
              <a:rPr lang="en-US" altLang="en-GB"/>
              <a:t>Word Sense Disambiguation (WSD) – Determining the correct meaning of a word in context (bank </a:t>
            </a:r>
            <a:r>
              <a:rPr lang="en-US" altLang="en-US"/>
              <a:t>→</a:t>
            </a:r>
            <a:r>
              <a:rPr lang="en-US" altLang="en-GB"/>
              <a:t> river bank vs. financial bank).</a:t>
            </a:r>
            <a:endParaRPr lang="en-US" altLang="en-GB"/>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ltLang="en-GB">
                <a:sym typeface="+mn-ea"/>
              </a:rPr>
              <a:t>NLP tasks </a:t>
            </a:r>
            <a:endParaRPr lang="en-GB" altLang="en-US"/>
          </a:p>
        </p:txBody>
      </p:sp>
      <p:sp>
        <p:nvSpPr>
          <p:cNvPr id="3" name="Text Placeholder 2"/>
          <p:cNvSpPr/>
          <p:nvPr>
            <p:ph type="body" idx="1"/>
          </p:nvPr>
        </p:nvSpPr>
        <p:spPr>
          <a:xfrm>
            <a:off x="628650" y="1013460"/>
            <a:ext cx="7886700" cy="3796665"/>
          </a:xfrm>
        </p:spPr>
        <p:txBody>
          <a:bodyPr>
            <a:noAutofit/>
          </a:bodyPr>
          <a:p>
            <a:r>
              <a:rPr lang="en-US" altLang="en-GB" sz="900" b="1">
                <a:sym typeface="+mn-ea"/>
              </a:rPr>
              <a:t>Advanced NLP Tasks</a:t>
            </a:r>
            <a:endParaRPr lang="en-US" altLang="en-GB" sz="900" b="1"/>
          </a:p>
          <a:p>
            <a:pPr lvl="1"/>
            <a:r>
              <a:rPr lang="en-US" altLang="en-GB" sz="900">
                <a:sym typeface="+mn-ea"/>
              </a:rPr>
              <a:t>Machine Translation – Translating text between languages.</a:t>
            </a:r>
            <a:endParaRPr lang="en-US" altLang="en-GB" sz="900"/>
          </a:p>
          <a:p>
            <a:pPr lvl="1"/>
            <a:r>
              <a:rPr lang="en-US" altLang="en-GB" sz="900">
                <a:sym typeface="+mn-ea"/>
              </a:rPr>
              <a:t>Text Summarization</a:t>
            </a:r>
            <a:endParaRPr lang="en-US" altLang="en-GB" sz="900"/>
          </a:p>
          <a:p>
            <a:pPr lvl="1"/>
            <a:r>
              <a:rPr lang="en-US" altLang="en-GB" sz="900">
                <a:sym typeface="+mn-ea"/>
              </a:rPr>
              <a:t>Extractive (picking key sentences).</a:t>
            </a:r>
            <a:endParaRPr lang="en-US" altLang="en-GB" sz="900"/>
          </a:p>
          <a:p>
            <a:pPr lvl="1"/>
            <a:r>
              <a:rPr lang="en-US" altLang="en-GB" sz="900">
                <a:sym typeface="+mn-ea"/>
              </a:rPr>
              <a:t>Abstractive (generating new sentences).</a:t>
            </a:r>
            <a:endParaRPr lang="en-US" altLang="en-GB" sz="900"/>
          </a:p>
          <a:p>
            <a:pPr lvl="1"/>
            <a:r>
              <a:rPr lang="en-US" altLang="en-GB" sz="900">
                <a:sym typeface="+mn-ea"/>
              </a:rPr>
              <a:t>Question Answering (QA) – Finding exact answers from documents (e.g., SQuAD).</a:t>
            </a:r>
            <a:endParaRPr lang="en-US" altLang="en-GB" sz="900"/>
          </a:p>
          <a:p>
            <a:pPr lvl="1"/>
            <a:r>
              <a:rPr lang="en-US" altLang="en-GB" sz="900">
                <a:sym typeface="+mn-ea"/>
              </a:rPr>
              <a:t>Information Retrieval &amp; Extraction – Extracting structured information from text.</a:t>
            </a:r>
            <a:endParaRPr lang="en-US" altLang="en-GB" sz="900"/>
          </a:p>
          <a:p>
            <a:pPr lvl="1"/>
            <a:r>
              <a:rPr lang="en-US" altLang="en-GB" sz="900">
                <a:sym typeface="+mn-ea"/>
              </a:rPr>
              <a:t>Dialogue Systems / Chatbots – Understanding and generating conversational responses.</a:t>
            </a:r>
            <a:endParaRPr lang="en-US" altLang="en-GB" sz="900"/>
          </a:p>
          <a:p>
            <a:pPr lvl="1"/>
            <a:r>
              <a:rPr lang="en-US" altLang="en-GB" sz="900">
                <a:sym typeface="+mn-ea"/>
              </a:rPr>
              <a:t>Text Generation – Producing coherent and context-aware text (e.g., GPT models).</a:t>
            </a:r>
            <a:endParaRPr lang="en-US" altLang="en-GB" sz="900"/>
          </a:p>
          <a:p>
            <a:pPr lvl="1"/>
            <a:r>
              <a:rPr lang="en-US" altLang="en-GB" sz="900">
                <a:sym typeface="+mn-ea"/>
              </a:rPr>
              <a:t>Speech Recognition &amp; Speech-to-Text (ASR) – Converting spoken language into text.</a:t>
            </a:r>
            <a:endParaRPr lang="en-US" altLang="en-GB" sz="900"/>
          </a:p>
          <a:p>
            <a:pPr lvl="1"/>
            <a:r>
              <a:rPr lang="en-US" altLang="en-GB" sz="900">
                <a:sym typeface="+mn-ea"/>
              </a:rPr>
              <a:t>Speech Synthesis (TTS) – Generating natural-sounding speech from text.</a:t>
            </a:r>
            <a:endParaRPr lang="en-US" altLang="en-GB" sz="900"/>
          </a:p>
          <a:p>
            <a:pPr lvl="1"/>
            <a:r>
              <a:rPr lang="en-US" altLang="en-GB" sz="900">
                <a:sym typeface="+mn-ea"/>
              </a:rPr>
              <a:t>Multimodal NLP – Combining text with images, audio, or video (e.g., image captioning).</a:t>
            </a:r>
            <a:endParaRPr lang="en-US" altLang="en-GB" sz="900"/>
          </a:p>
          <a:p>
            <a:pPr lvl="1"/>
            <a:r>
              <a:rPr lang="en-US" altLang="en-GB" sz="900">
                <a:sym typeface="+mn-ea"/>
              </a:rPr>
              <a:t>Ethics &amp; Bias Mitigation in NLP – Identifying and reducing biases in language models</a:t>
            </a:r>
            <a:endParaRPr lang="en-US" altLang="en-GB" sz="900">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69" name="Shape 169"/>
        <p:cNvGrpSpPr/>
        <p:nvPr/>
      </p:nvGrpSpPr>
      <p:grpSpPr>
        <a:xfrm>
          <a:off x="0" y="0"/>
          <a:ext cx="0" cy="0"/>
          <a:chOff x="0" y="0"/>
          <a:chExt cx="0" cy="0"/>
        </a:xfrm>
      </p:grpSpPr>
      <p:sp>
        <p:nvSpPr>
          <p:cNvPr id="170" name="Google Shape;170;p30"/>
          <p:cNvSpPr/>
          <p:nvPr/>
        </p:nvSpPr>
        <p:spPr>
          <a:xfrm>
            <a:off x="1191" y="0"/>
            <a:ext cx="9141600" cy="31821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panose="020F0502020204030204"/>
              <a:buNone/>
            </a:pPr>
            <a:endParaRPr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1" name="Google Shape;171;p30"/>
          <p:cNvSpPr txBox="1"/>
          <p:nvPr>
            <p:ph type="title"/>
          </p:nvPr>
        </p:nvSpPr>
        <p:spPr>
          <a:xfrm>
            <a:off x="969770" y="534896"/>
            <a:ext cx="7204500" cy="1739100"/>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rgbClr val="FFFFFF"/>
              </a:buClr>
              <a:buSzPts val="4100"/>
              <a:buFont typeface="Calibri" panose="020F0502020204030204"/>
              <a:buNone/>
            </a:pPr>
            <a:r>
              <a:rPr lang="en-GB" sz="4100">
                <a:solidFill>
                  <a:srgbClr val="FFFFFF"/>
                </a:solidFill>
                <a:latin typeface="Calibri" panose="020F0502020204030204"/>
                <a:ea typeface="Calibri" panose="020F0502020204030204"/>
                <a:cs typeface="Calibri" panose="020F0502020204030204"/>
                <a:sym typeface="Calibri" panose="020F0502020204030204"/>
              </a:rPr>
              <a:t>Why is NLP Hard?</a:t>
            </a:r>
            <a:endParaRPr lang="en-GB" sz="4100">
              <a:solidFill>
                <a:srgbClr val="FFFFFF"/>
              </a:solidFill>
              <a:latin typeface="Calibri" panose="020F0502020204030204"/>
              <a:ea typeface="Calibri" panose="020F0502020204030204"/>
              <a:cs typeface="Calibri" panose="020F0502020204030204"/>
              <a:sym typeface="Calibri" panose="020F0502020204030204"/>
            </a:endParaRPr>
          </a:p>
        </p:txBody>
      </p:sp>
      <p:pic>
        <p:nvPicPr>
          <p:cNvPr id="172" name="Google Shape;172;p30" descr="Head with Gears"/>
          <p:cNvPicPr preferRelativeResize="0"/>
          <p:nvPr/>
        </p:nvPicPr>
        <p:blipFill rotWithShape="1">
          <a:blip r:embed="rId1"/>
          <a:srcRect/>
          <a:stretch>
            <a:fillRect/>
          </a:stretch>
        </p:blipFill>
        <p:spPr>
          <a:xfrm>
            <a:off x="4129567" y="3604022"/>
            <a:ext cx="884868" cy="88486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76" name="Shape 176"/>
        <p:cNvGrpSpPr/>
        <p:nvPr/>
      </p:nvGrpSpPr>
      <p:grpSpPr>
        <a:xfrm>
          <a:off x="0" y="0"/>
          <a:ext cx="0" cy="0"/>
          <a:chOff x="0" y="0"/>
          <a:chExt cx="0" cy="0"/>
        </a:xfrm>
      </p:grpSpPr>
      <p:sp>
        <p:nvSpPr>
          <p:cNvPr id="177" name="Google Shape;177;p31"/>
          <p:cNvSpPr/>
          <p:nvPr/>
        </p:nvSpPr>
        <p:spPr>
          <a:xfrm>
            <a:off x="252663" y="240883"/>
            <a:ext cx="3249300" cy="4634700"/>
          </a:xfrm>
          <a:prstGeom prst="rect">
            <a:avLst/>
          </a:prstGeom>
          <a:solidFill>
            <a:srgbClr val="404040">
              <a:alpha val="89800"/>
            </a:srgbClr>
          </a:solidFill>
          <a:ln w="127000" cap="sq" cmpd="thinThick">
            <a:solidFill>
              <a:srgbClr val="595959">
                <a:alpha val="80000"/>
              </a:srgb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8" name="Google Shape;178;p31"/>
          <p:cNvSpPr txBox="1"/>
          <p:nvPr>
            <p:ph type="title"/>
          </p:nvPr>
        </p:nvSpPr>
        <p:spPr>
          <a:xfrm>
            <a:off x="505678" y="685800"/>
            <a:ext cx="2743200" cy="2165700"/>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rgbClr val="FFFFFF"/>
              </a:buClr>
              <a:buSzPts val="3600"/>
              <a:buFont typeface="Calibri" panose="020F0502020204030204"/>
              <a:buNone/>
            </a:pPr>
            <a:r>
              <a:rPr lang="en-GB" sz="3600">
                <a:solidFill>
                  <a:srgbClr val="FFFFFF"/>
                </a:solidFill>
                <a:latin typeface="Calibri" panose="020F0502020204030204"/>
                <a:ea typeface="Calibri" panose="020F0502020204030204"/>
                <a:cs typeface="Calibri" panose="020F0502020204030204"/>
                <a:sym typeface="Calibri" panose="020F0502020204030204"/>
              </a:rPr>
              <a:t>Ambiguity</a:t>
            </a:r>
            <a:endParaRPr lang="en-GB" sz="3600">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179" name="Google Shape;179;p31"/>
          <p:cNvCxnSpPr/>
          <p:nvPr/>
        </p:nvCxnSpPr>
        <p:spPr>
          <a:xfrm>
            <a:off x="893345" y="2932700"/>
            <a:ext cx="1940100" cy="0"/>
          </a:xfrm>
          <a:prstGeom prst="straightConnector1">
            <a:avLst/>
          </a:prstGeom>
          <a:noFill/>
          <a:ln w="22225" cap="flat" cmpd="sng">
            <a:solidFill>
              <a:srgbClr val="D9D9D9"/>
            </a:solidFill>
            <a:prstDash val="solid"/>
            <a:miter lim="800000"/>
            <a:headEnd type="none" w="sm" len="sm"/>
            <a:tailEnd type="none" w="sm" len="sm"/>
          </a:ln>
        </p:spPr>
      </p:cxnSp>
      <p:grpSp>
        <p:nvGrpSpPr>
          <p:cNvPr id="180" name="Google Shape;180;p31"/>
          <p:cNvGrpSpPr/>
          <p:nvPr/>
        </p:nvGrpSpPr>
        <p:grpSpPr>
          <a:xfrm>
            <a:off x="3895725" y="358793"/>
            <a:ext cx="4885200" cy="4402782"/>
            <a:chOff x="0" y="7467"/>
            <a:chExt cx="6513600" cy="5870376"/>
          </a:xfrm>
        </p:grpSpPr>
        <p:sp>
          <p:nvSpPr>
            <p:cNvPr id="181" name="Google Shape;181;p31"/>
            <p:cNvSpPr/>
            <p:nvPr/>
          </p:nvSpPr>
          <p:spPr>
            <a:xfrm>
              <a:off x="0" y="7467"/>
              <a:ext cx="6513600" cy="948900"/>
            </a:xfrm>
            <a:prstGeom prst="roundRect">
              <a:avLst>
                <a:gd name="adj" fmla="val 10000"/>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82" name="Google Shape;182;p31"/>
            <p:cNvSpPr/>
            <p:nvPr/>
          </p:nvSpPr>
          <p:spPr>
            <a:xfrm>
              <a:off x="287001" y="220939"/>
              <a:ext cx="522300" cy="521700"/>
            </a:xfrm>
            <a:prstGeom prst="rect">
              <a:avLst/>
            </a:prstGeom>
            <a:blipFill rotWithShape="1">
              <a:blip r:embed="rId1"/>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83" name="Google Shape;183;p31"/>
            <p:cNvSpPr/>
            <p:nvPr/>
          </p:nvSpPr>
          <p:spPr>
            <a:xfrm>
              <a:off x="1096335" y="7467"/>
              <a:ext cx="5400300" cy="9783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84" name="Google Shape;184;p31"/>
            <p:cNvSpPr txBox="1"/>
            <p:nvPr/>
          </p:nvSpPr>
          <p:spPr>
            <a:xfrm>
              <a:off x="1096335" y="7467"/>
              <a:ext cx="5400300" cy="978300"/>
            </a:xfrm>
            <a:prstGeom prst="rect">
              <a:avLst/>
            </a:prstGeom>
            <a:noFill/>
            <a:ln>
              <a:noFill/>
            </a:ln>
          </p:spPr>
          <p:txBody>
            <a:bodyPr spcFirstLastPara="1" wrap="square" lIns="77650" tIns="77650" rIns="77650" bIns="77650" anchor="ctr" anchorCtr="0">
              <a:noAutofit/>
            </a:bodyPr>
            <a:lstStyle/>
            <a:p>
              <a:pPr marL="0" marR="0" lvl="0" indent="0" algn="l" rtl="0">
                <a:lnSpc>
                  <a:spcPct val="90000"/>
                </a:lnSpc>
                <a:spcBef>
                  <a:spcPts val="0"/>
                </a:spcBef>
                <a:spcAft>
                  <a:spcPts val="0"/>
                </a:spcAft>
                <a:buClr>
                  <a:schemeClr val="dk1"/>
                </a:buClr>
                <a:buSzPts val="2100"/>
                <a:buFont typeface="Calibri" panose="020F0502020204030204"/>
                <a:buNone/>
              </a:pPr>
              <a:r>
                <a:rPr lang="en-GB" sz="2100" b="0" i="0" u="none" strike="noStrike" cap="none">
                  <a:solidFill>
                    <a:schemeClr val="lt1"/>
                  </a:solidFill>
                  <a:latin typeface="Calibri" panose="020F0502020204030204"/>
                  <a:ea typeface="Calibri" panose="020F0502020204030204"/>
                  <a:cs typeface="Calibri" panose="020F0502020204030204"/>
                  <a:sym typeface="Calibri" panose="020F0502020204030204"/>
                </a:rPr>
                <a:t>“At last, a computer that understands you like your mother”</a:t>
              </a:r>
              <a:endParaRPr sz="1100">
                <a:solidFill>
                  <a:schemeClr val="lt1"/>
                </a:solidFill>
              </a:endParaRPr>
            </a:p>
          </p:txBody>
        </p:sp>
        <p:sp>
          <p:nvSpPr>
            <p:cNvPr id="185" name="Google Shape;185;p31"/>
            <p:cNvSpPr/>
            <p:nvPr/>
          </p:nvSpPr>
          <p:spPr>
            <a:xfrm>
              <a:off x="0" y="1230486"/>
              <a:ext cx="6513600" cy="948900"/>
            </a:xfrm>
            <a:prstGeom prst="roundRect">
              <a:avLst>
                <a:gd name="adj" fmla="val 10000"/>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86" name="Google Shape;186;p31"/>
            <p:cNvSpPr/>
            <p:nvPr/>
          </p:nvSpPr>
          <p:spPr>
            <a:xfrm>
              <a:off x="287001" y="1443958"/>
              <a:ext cx="522300" cy="521700"/>
            </a:xfrm>
            <a:prstGeom prst="rect">
              <a:avLst/>
            </a:prstGeom>
            <a:blipFill rotWithShape="1">
              <a:blip r:embed="rId2"/>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87" name="Google Shape;187;p31"/>
            <p:cNvSpPr/>
            <p:nvPr/>
          </p:nvSpPr>
          <p:spPr>
            <a:xfrm>
              <a:off x="1096335" y="1230486"/>
              <a:ext cx="5400300" cy="9783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88" name="Google Shape;188;p31"/>
            <p:cNvSpPr txBox="1"/>
            <p:nvPr/>
          </p:nvSpPr>
          <p:spPr>
            <a:xfrm>
              <a:off x="1096335" y="1230486"/>
              <a:ext cx="5400300" cy="978300"/>
            </a:xfrm>
            <a:prstGeom prst="rect">
              <a:avLst/>
            </a:prstGeom>
            <a:noFill/>
            <a:ln>
              <a:noFill/>
            </a:ln>
          </p:spPr>
          <p:txBody>
            <a:bodyPr spcFirstLastPara="1" wrap="square" lIns="77650" tIns="77650" rIns="77650" bIns="77650" anchor="ctr" anchorCtr="0">
              <a:noAutofit/>
            </a:bodyPr>
            <a:lstStyle/>
            <a:p>
              <a:pPr marL="0" marR="0" lvl="0" indent="0" algn="l" rtl="0">
                <a:lnSpc>
                  <a:spcPct val="90000"/>
                </a:lnSpc>
                <a:spcBef>
                  <a:spcPts val="0"/>
                </a:spcBef>
                <a:spcAft>
                  <a:spcPts val="0"/>
                </a:spcAft>
                <a:buClr>
                  <a:schemeClr val="dk1"/>
                </a:buClr>
                <a:buSzPts val="2100"/>
                <a:buFont typeface="Calibri" panose="020F0502020204030204"/>
                <a:buNone/>
              </a:pPr>
              <a:r>
                <a:rPr lang="en-GB" sz="2100" b="0" i="0" u="none" strike="noStrike" cap="none">
                  <a:solidFill>
                    <a:schemeClr val="dk1"/>
                  </a:solidFill>
                  <a:latin typeface="Calibri" panose="020F0502020204030204"/>
                  <a:ea typeface="Calibri" panose="020F0502020204030204"/>
                  <a:cs typeface="Calibri" panose="020F0502020204030204"/>
                  <a:sym typeface="Calibri" panose="020F0502020204030204"/>
                </a:rPr>
                <a:t>1. (*) It understands you as well as your mother understands you</a:t>
              </a:r>
              <a:endParaRPr sz="1100"/>
            </a:p>
          </p:txBody>
        </p:sp>
        <p:sp>
          <p:nvSpPr>
            <p:cNvPr id="189" name="Google Shape;189;p31"/>
            <p:cNvSpPr/>
            <p:nvPr/>
          </p:nvSpPr>
          <p:spPr>
            <a:xfrm>
              <a:off x="0" y="2453505"/>
              <a:ext cx="6513600" cy="948900"/>
            </a:xfrm>
            <a:prstGeom prst="roundRect">
              <a:avLst>
                <a:gd name="adj" fmla="val 10000"/>
              </a:avLst>
            </a:prstGeom>
            <a:solidFill>
              <a:schemeClr val="accent4"/>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90" name="Google Shape;190;p31"/>
            <p:cNvSpPr/>
            <p:nvPr/>
          </p:nvSpPr>
          <p:spPr>
            <a:xfrm>
              <a:off x="287001" y="2666977"/>
              <a:ext cx="522300" cy="521700"/>
            </a:xfrm>
            <a:prstGeom prst="rect">
              <a:avLst/>
            </a:prstGeom>
            <a:blipFill rotWithShape="1">
              <a:blip r:embed="rId3"/>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91" name="Google Shape;191;p31"/>
            <p:cNvSpPr/>
            <p:nvPr/>
          </p:nvSpPr>
          <p:spPr>
            <a:xfrm>
              <a:off x="1096335" y="2453505"/>
              <a:ext cx="5400300" cy="9783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92" name="Google Shape;192;p31"/>
            <p:cNvSpPr txBox="1"/>
            <p:nvPr/>
          </p:nvSpPr>
          <p:spPr>
            <a:xfrm>
              <a:off x="1096335" y="2453505"/>
              <a:ext cx="5400300" cy="978300"/>
            </a:xfrm>
            <a:prstGeom prst="rect">
              <a:avLst/>
            </a:prstGeom>
            <a:noFill/>
            <a:ln>
              <a:noFill/>
            </a:ln>
          </p:spPr>
          <p:txBody>
            <a:bodyPr spcFirstLastPara="1" wrap="square" lIns="77650" tIns="77650" rIns="77650" bIns="77650" anchor="ctr" anchorCtr="0">
              <a:noAutofit/>
            </a:bodyPr>
            <a:lstStyle/>
            <a:p>
              <a:pPr marL="0" marR="0" lvl="0" indent="0" algn="l" rtl="0">
                <a:lnSpc>
                  <a:spcPct val="90000"/>
                </a:lnSpc>
                <a:spcBef>
                  <a:spcPts val="0"/>
                </a:spcBef>
                <a:spcAft>
                  <a:spcPts val="0"/>
                </a:spcAft>
                <a:buClr>
                  <a:schemeClr val="dk1"/>
                </a:buClr>
                <a:buSzPts val="2100"/>
                <a:buFont typeface="Calibri" panose="020F0502020204030204"/>
                <a:buNone/>
              </a:pPr>
              <a:r>
                <a:rPr lang="en-GB" sz="2100" b="0" i="0" u="none" strike="noStrike" cap="none">
                  <a:solidFill>
                    <a:schemeClr val="dk1"/>
                  </a:solidFill>
                  <a:latin typeface="Calibri" panose="020F0502020204030204"/>
                  <a:ea typeface="Calibri" panose="020F0502020204030204"/>
                  <a:cs typeface="Calibri" panose="020F0502020204030204"/>
                  <a:sym typeface="Calibri" panose="020F0502020204030204"/>
                </a:rPr>
                <a:t>2. It understands (that) you like your mother</a:t>
              </a:r>
              <a:endParaRPr sz="1100"/>
            </a:p>
          </p:txBody>
        </p:sp>
        <p:sp>
          <p:nvSpPr>
            <p:cNvPr id="193" name="Google Shape;193;p31"/>
            <p:cNvSpPr/>
            <p:nvPr/>
          </p:nvSpPr>
          <p:spPr>
            <a:xfrm>
              <a:off x="0" y="3676524"/>
              <a:ext cx="6513600" cy="948900"/>
            </a:xfrm>
            <a:prstGeom prst="roundRect">
              <a:avLst>
                <a:gd name="adj" fmla="val 10000"/>
              </a:avLst>
            </a:prstGeom>
            <a:solidFill>
              <a:srgbClr val="599BD5"/>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94" name="Google Shape;194;p31"/>
            <p:cNvSpPr/>
            <p:nvPr/>
          </p:nvSpPr>
          <p:spPr>
            <a:xfrm>
              <a:off x="287001" y="3889996"/>
              <a:ext cx="522300" cy="521700"/>
            </a:xfrm>
            <a:prstGeom prst="rect">
              <a:avLst/>
            </a:prstGeom>
            <a:blipFill rotWithShape="1">
              <a:blip r:embed="rId4"/>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95" name="Google Shape;195;p31"/>
            <p:cNvSpPr/>
            <p:nvPr/>
          </p:nvSpPr>
          <p:spPr>
            <a:xfrm>
              <a:off x="1096335" y="3676524"/>
              <a:ext cx="5400300" cy="9783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96" name="Google Shape;196;p31"/>
            <p:cNvSpPr txBox="1"/>
            <p:nvPr/>
          </p:nvSpPr>
          <p:spPr>
            <a:xfrm>
              <a:off x="1096335" y="3676524"/>
              <a:ext cx="5400300" cy="978300"/>
            </a:xfrm>
            <a:prstGeom prst="rect">
              <a:avLst/>
            </a:prstGeom>
            <a:noFill/>
            <a:ln>
              <a:noFill/>
            </a:ln>
          </p:spPr>
          <p:txBody>
            <a:bodyPr spcFirstLastPara="1" wrap="square" lIns="77650" tIns="77650" rIns="77650" bIns="77650" anchor="ctr" anchorCtr="0">
              <a:noAutofit/>
            </a:bodyPr>
            <a:lstStyle/>
            <a:p>
              <a:pPr marL="0" marR="0" lvl="0" indent="0" algn="l" rtl="0">
                <a:lnSpc>
                  <a:spcPct val="90000"/>
                </a:lnSpc>
                <a:spcBef>
                  <a:spcPts val="0"/>
                </a:spcBef>
                <a:spcAft>
                  <a:spcPts val="0"/>
                </a:spcAft>
                <a:buClr>
                  <a:schemeClr val="dk1"/>
                </a:buClr>
                <a:buSzPts val="2100"/>
                <a:buFont typeface="Calibri" panose="020F0502020204030204"/>
                <a:buNone/>
              </a:pPr>
              <a:r>
                <a:rPr lang="en-GB" sz="2100" b="0" i="0" u="none" strike="noStrike" cap="none">
                  <a:solidFill>
                    <a:schemeClr val="dk1"/>
                  </a:solidFill>
                  <a:latin typeface="Calibri" panose="020F0502020204030204"/>
                  <a:ea typeface="Calibri" panose="020F0502020204030204"/>
                  <a:cs typeface="Calibri" panose="020F0502020204030204"/>
                  <a:sym typeface="Calibri" panose="020F0502020204030204"/>
                </a:rPr>
                <a:t>3. It understands you as well as it understands your mother</a:t>
              </a:r>
              <a:endParaRPr sz="1100"/>
            </a:p>
          </p:txBody>
        </p:sp>
        <p:sp>
          <p:nvSpPr>
            <p:cNvPr id="197" name="Google Shape;197;p31"/>
            <p:cNvSpPr/>
            <p:nvPr/>
          </p:nvSpPr>
          <p:spPr>
            <a:xfrm>
              <a:off x="0" y="4899543"/>
              <a:ext cx="6513600" cy="948900"/>
            </a:xfrm>
            <a:prstGeom prst="roundRect">
              <a:avLst>
                <a:gd name="adj" fmla="val 10000"/>
              </a:avLst>
            </a:prstGeom>
            <a:solidFill>
              <a:schemeClr val="accent6"/>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98" name="Google Shape;198;p31"/>
            <p:cNvSpPr/>
            <p:nvPr/>
          </p:nvSpPr>
          <p:spPr>
            <a:xfrm>
              <a:off x="287001" y="5113015"/>
              <a:ext cx="522300" cy="521700"/>
            </a:xfrm>
            <a:prstGeom prst="rect">
              <a:avLst/>
            </a:prstGeom>
            <a:blipFill rotWithShape="1">
              <a:blip r:embed="rId5"/>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99" name="Google Shape;199;p31"/>
            <p:cNvSpPr/>
            <p:nvPr/>
          </p:nvSpPr>
          <p:spPr>
            <a:xfrm>
              <a:off x="1096335" y="4899543"/>
              <a:ext cx="5400300" cy="9783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00" name="Google Shape;200;p31"/>
            <p:cNvSpPr txBox="1"/>
            <p:nvPr/>
          </p:nvSpPr>
          <p:spPr>
            <a:xfrm>
              <a:off x="1096335" y="4899543"/>
              <a:ext cx="5400300" cy="978300"/>
            </a:xfrm>
            <a:prstGeom prst="rect">
              <a:avLst/>
            </a:prstGeom>
            <a:noFill/>
            <a:ln>
              <a:noFill/>
            </a:ln>
          </p:spPr>
          <p:txBody>
            <a:bodyPr spcFirstLastPara="1" wrap="square" lIns="77650" tIns="77650" rIns="77650" bIns="77650" anchor="ctr" anchorCtr="0">
              <a:noAutofit/>
            </a:bodyPr>
            <a:lstStyle/>
            <a:p>
              <a:pPr marL="0" marR="0" lvl="0" indent="0" algn="l" rtl="0">
                <a:lnSpc>
                  <a:spcPct val="90000"/>
                </a:lnSpc>
                <a:spcBef>
                  <a:spcPts val="0"/>
                </a:spcBef>
                <a:spcAft>
                  <a:spcPts val="0"/>
                </a:spcAft>
                <a:buClr>
                  <a:schemeClr val="dk1"/>
                </a:buClr>
                <a:buSzPts val="2100"/>
                <a:buFont typeface="Calibri" panose="020F0502020204030204"/>
                <a:buNone/>
              </a:pPr>
              <a:r>
                <a:rPr lang="en-GB" sz="2100" b="0" i="0" u="none" strike="noStrike" cap="none">
                  <a:solidFill>
                    <a:schemeClr val="dk1"/>
                  </a:solidFill>
                  <a:latin typeface="Calibri" panose="020F0502020204030204"/>
                  <a:ea typeface="Calibri" panose="020F0502020204030204"/>
                  <a:cs typeface="Calibri" panose="020F0502020204030204"/>
                  <a:sym typeface="Calibri" panose="020F0502020204030204"/>
                </a:rPr>
                <a:t>1 and 3: Does this mean well, or poorly?</a:t>
              </a:r>
              <a:endParaRPr sz="1100"/>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04" name="Shape 204"/>
        <p:cNvGrpSpPr/>
        <p:nvPr/>
      </p:nvGrpSpPr>
      <p:grpSpPr>
        <a:xfrm>
          <a:off x="0" y="0"/>
          <a:ext cx="0" cy="0"/>
          <a:chOff x="0" y="0"/>
          <a:chExt cx="0" cy="0"/>
        </a:xfrm>
      </p:grpSpPr>
      <p:sp>
        <p:nvSpPr>
          <p:cNvPr id="205" name="Google Shape;205;p32"/>
          <p:cNvSpPr/>
          <p:nvPr/>
        </p:nvSpPr>
        <p:spPr>
          <a:xfrm>
            <a:off x="-1" y="0"/>
            <a:ext cx="91419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6" name="Google Shape;206;p32"/>
          <p:cNvSpPr txBox="1"/>
          <p:nvPr>
            <p:ph type="title"/>
          </p:nvPr>
        </p:nvSpPr>
        <p:spPr>
          <a:xfrm>
            <a:off x="628650" y="417892"/>
            <a:ext cx="2530500" cy="41760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600"/>
              <a:buFont typeface="Calibri" panose="020F0502020204030204"/>
              <a:buNone/>
            </a:pPr>
            <a:r>
              <a:rPr lang="en-GB" sz="3600"/>
              <a:t>Ambiguity At the acoustic level (speech recognition)</a:t>
            </a:r>
            <a:endParaRPr lang="en-GB" sz="3600"/>
          </a:p>
        </p:txBody>
      </p:sp>
      <p:grpSp>
        <p:nvGrpSpPr>
          <p:cNvPr id="207" name="Google Shape;207;p32"/>
          <p:cNvGrpSpPr/>
          <p:nvPr/>
        </p:nvGrpSpPr>
        <p:grpSpPr>
          <a:xfrm>
            <a:off x="3819906" y="467309"/>
            <a:ext cx="4697775" cy="4124446"/>
            <a:chOff x="0" y="2687"/>
            <a:chExt cx="6263700" cy="5499261"/>
          </a:xfrm>
        </p:grpSpPr>
        <p:cxnSp>
          <p:nvCxnSpPr>
            <p:cNvPr id="208" name="Google Shape;208;p32"/>
            <p:cNvCxnSpPr/>
            <p:nvPr/>
          </p:nvCxnSpPr>
          <p:spPr>
            <a:xfrm>
              <a:off x="0" y="2687"/>
              <a:ext cx="6263700" cy="0"/>
            </a:xfrm>
            <a:prstGeom prst="straightConnector1">
              <a:avLst/>
            </a:prstGeom>
            <a:solidFill>
              <a:schemeClr val="accent2"/>
            </a:solidFill>
            <a:ln w="12700" cap="flat" cmpd="sng">
              <a:solidFill>
                <a:schemeClr val="accent2"/>
              </a:solidFill>
              <a:prstDash val="solid"/>
              <a:miter lim="800000"/>
              <a:headEnd type="none" w="sm" len="sm"/>
              <a:tailEnd type="none" w="sm" len="sm"/>
            </a:ln>
          </p:spPr>
        </p:cxnSp>
        <p:sp>
          <p:nvSpPr>
            <p:cNvPr id="209" name="Google Shape;209;p32"/>
            <p:cNvSpPr/>
            <p:nvPr/>
          </p:nvSpPr>
          <p:spPr>
            <a:xfrm>
              <a:off x="0" y="2687"/>
              <a:ext cx="6263700" cy="9165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10" name="Google Shape;210;p32"/>
            <p:cNvSpPr txBox="1"/>
            <p:nvPr/>
          </p:nvSpPr>
          <p:spPr>
            <a:xfrm>
              <a:off x="0" y="2687"/>
              <a:ext cx="6263700" cy="916500"/>
            </a:xfrm>
            <a:prstGeom prst="rect">
              <a:avLst/>
            </a:prstGeom>
            <a:noFill/>
            <a:ln>
              <a:noFill/>
            </a:ln>
          </p:spPr>
          <p:txBody>
            <a:bodyPr spcFirstLastPara="1" wrap="square" lIns="120000" tIns="120000" rIns="120000" bIns="120000" anchor="t" anchorCtr="0">
              <a:noAutofit/>
            </a:bodyPr>
            <a:lstStyle/>
            <a:p>
              <a:pPr marL="0" marR="0" lvl="0" indent="0" algn="l" rtl="0">
                <a:lnSpc>
                  <a:spcPct val="90000"/>
                </a:lnSpc>
                <a:spcBef>
                  <a:spcPts val="0"/>
                </a:spcBef>
                <a:spcAft>
                  <a:spcPts val="0"/>
                </a:spcAft>
                <a:buClr>
                  <a:schemeClr val="dk1"/>
                </a:buClr>
                <a:buSzPts val="3200"/>
                <a:buFont typeface="Calibri" panose="020F0502020204030204"/>
                <a:buNone/>
              </a:pPr>
              <a:r>
                <a:rPr lang="en-GB" sz="3200" b="0" i="0" u="none" strike="noStrike" cap="none">
                  <a:solidFill>
                    <a:schemeClr val="dk1"/>
                  </a:solidFill>
                  <a:latin typeface="Calibri" panose="020F0502020204030204"/>
                  <a:ea typeface="Calibri" panose="020F0502020204030204"/>
                  <a:cs typeface="Calibri" panose="020F0502020204030204"/>
                  <a:sym typeface="Calibri" panose="020F0502020204030204"/>
                </a:rPr>
                <a:t>I’m eight or duck</a:t>
              </a:r>
              <a:endParaRPr sz="1100"/>
            </a:p>
          </p:txBody>
        </p:sp>
        <p:cxnSp>
          <p:nvCxnSpPr>
            <p:cNvPr id="211" name="Google Shape;211;p32"/>
            <p:cNvCxnSpPr/>
            <p:nvPr/>
          </p:nvCxnSpPr>
          <p:spPr>
            <a:xfrm>
              <a:off x="0" y="919239"/>
              <a:ext cx="6263700" cy="0"/>
            </a:xfrm>
            <a:prstGeom prst="straightConnector1">
              <a:avLst/>
            </a:prstGeom>
            <a:solidFill>
              <a:srgbClr val="DB784A"/>
            </a:solidFill>
            <a:ln w="12700" cap="flat" cmpd="sng">
              <a:solidFill>
                <a:srgbClr val="DB784A"/>
              </a:solidFill>
              <a:prstDash val="solid"/>
              <a:miter lim="800000"/>
              <a:headEnd type="none" w="sm" len="sm"/>
              <a:tailEnd type="none" w="sm" len="sm"/>
            </a:ln>
          </p:spPr>
        </p:cxnSp>
        <p:sp>
          <p:nvSpPr>
            <p:cNvPr id="212" name="Google Shape;212;p32"/>
            <p:cNvSpPr/>
            <p:nvPr/>
          </p:nvSpPr>
          <p:spPr>
            <a:xfrm>
              <a:off x="0" y="919239"/>
              <a:ext cx="6263700" cy="9165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13" name="Google Shape;213;p32"/>
            <p:cNvSpPr txBox="1"/>
            <p:nvPr/>
          </p:nvSpPr>
          <p:spPr>
            <a:xfrm>
              <a:off x="0" y="919239"/>
              <a:ext cx="6263700" cy="916500"/>
            </a:xfrm>
            <a:prstGeom prst="rect">
              <a:avLst/>
            </a:prstGeom>
            <a:noFill/>
            <a:ln>
              <a:noFill/>
            </a:ln>
          </p:spPr>
          <p:txBody>
            <a:bodyPr spcFirstLastPara="1" wrap="square" lIns="120000" tIns="120000" rIns="120000" bIns="120000" anchor="t" anchorCtr="0">
              <a:noAutofit/>
            </a:bodyPr>
            <a:lstStyle/>
            <a:p>
              <a:pPr marL="0" marR="0" lvl="0" indent="0" algn="l" rtl="0">
                <a:lnSpc>
                  <a:spcPct val="90000"/>
                </a:lnSpc>
                <a:spcBef>
                  <a:spcPts val="0"/>
                </a:spcBef>
                <a:spcAft>
                  <a:spcPts val="0"/>
                </a:spcAft>
                <a:buClr>
                  <a:schemeClr val="dk1"/>
                </a:buClr>
                <a:buSzPts val="3200"/>
                <a:buFont typeface="Calibri" panose="020F0502020204030204"/>
                <a:buNone/>
              </a:pPr>
              <a:r>
                <a:rPr lang="en-GB" sz="3200" b="0" i="0" u="none" strike="noStrike" cap="none">
                  <a:solidFill>
                    <a:schemeClr val="dk1"/>
                  </a:solidFill>
                  <a:latin typeface="Calibri" panose="020F0502020204030204"/>
                  <a:ea typeface="Calibri" panose="020F0502020204030204"/>
                  <a:cs typeface="Calibri" panose="020F0502020204030204"/>
                  <a:sym typeface="Calibri" panose="020F0502020204030204"/>
                </a:rPr>
                <a:t>Eye maid; her duck</a:t>
              </a:r>
              <a:endParaRPr sz="1100"/>
            </a:p>
          </p:txBody>
        </p:sp>
        <p:cxnSp>
          <p:nvCxnSpPr>
            <p:cNvPr id="214" name="Google Shape;214;p32"/>
            <p:cNvCxnSpPr/>
            <p:nvPr/>
          </p:nvCxnSpPr>
          <p:spPr>
            <a:xfrm>
              <a:off x="0" y="1835791"/>
              <a:ext cx="6263700" cy="0"/>
            </a:xfrm>
            <a:prstGeom prst="straightConnector1">
              <a:avLst/>
            </a:prstGeom>
            <a:solidFill>
              <a:srgbClr val="CB7C63"/>
            </a:solidFill>
            <a:ln w="12700" cap="flat" cmpd="sng">
              <a:solidFill>
                <a:srgbClr val="CB7C63"/>
              </a:solidFill>
              <a:prstDash val="solid"/>
              <a:miter lim="800000"/>
              <a:headEnd type="none" w="sm" len="sm"/>
              <a:tailEnd type="none" w="sm" len="sm"/>
            </a:ln>
          </p:spPr>
        </p:cxnSp>
        <p:sp>
          <p:nvSpPr>
            <p:cNvPr id="215" name="Google Shape;215;p32"/>
            <p:cNvSpPr/>
            <p:nvPr/>
          </p:nvSpPr>
          <p:spPr>
            <a:xfrm>
              <a:off x="0" y="1835791"/>
              <a:ext cx="6263700" cy="9165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16" name="Google Shape;216;p32"/>
            <p:cNvSpPr txBox="1"/>
            <p:nvPr/>
          </p:nvSpPr>
          <p:spPr>
            <a:xfrm>
              <a:off x="0" y="1835791"/>
              <a:ext cx="6263700" cy="916500"/>
            </a:xfrm>
            <a:prstGeom prst="rect">
              <a:avLst/>
            </a:prstGeom>
            <a:noFill/>
            <a:ln>
              <a:noFill/>
            </a:ln>
          </p:spPr>
          <p:txBody>
            <a:bodyPr spcFirstLastPara="1" wrap="square" lIns="120000" tIns="120000" rIns="120000" bIns="120000" anchor="t" anchorCtr="0">
              <a:noAutofit/>
            </a:bodyPr>
            <a:lstStyle/>
            <a:p>
              <a:pPr marL="0" marR="0" lvl="0" indent="0" algn="l" rtl="0">
                <a:lnSpc>
                  <a:spcPct val="90000"/>
                </a:lnSpc>
                <a:spcBef>
                  <a:spcPts val="0"/>
                </a:spcBef>
                <a:spcAft>
                  <a:spcPts val="0"/>
                </a:spcAft>
                <a:buClr>
                  <a:schemeClr val="dk1"/>
                </a:buClr>
                <a:buSzPts val="3200"/>
                <a:buFont typeface="Calibri" panose="020F0502020204030204"/>
                <a:buNone/>
              </a:pPr>
              <a:r>
                <a:rPr lang="en-GB" sz="3200" b="0" i="0" u="none" strike="noStrike" cap="none">
                  <a:solidFill>
                    <a:schemeClr val="dk1"/>
                  </a:solidFill>
                  <a:latin typeface="Calibri" panose="020F0502020204030204"/>
                  <a:ea typeface="Calibri" panose="020F0502020204030204"/>
                  <a:cs typeface="Calibri" panose="020F0502020204030204"/>
                  <a:sym typeface="Calibri" panose="020F0502020204030204"/>
                </a:rPr>
                <a:t>I maid her duck</a:t>
              </a:r>
              <a:endParaRPr sz="1100"/>
            </a:p>
          </p:txBody>
        </p:sp>
        <p:cxnSp>
          <p:nvCxnSpPr>
            <p:cNvPr id="217" name="Google Shape;217;p32"/>
            <p:cNvCxnSpPr/>
            <p:nvPr/>
          </p:nvCxnSpPr>
          <p:spPr>
            <a:xfrm>
              <a:off x="0" y="2752344"/>
              <a:ext cx="6263700" cy="0"/>
            </a:xfrm>
            <a:prstGeom prst="straightConnector1">
              <a:avLst/>
            </a:prstGeom>
            <a:solidFill>
              <a:srgbClr val="BC857A"/>
            </a:solidFill>
            <a:ln w="12700" cap="flat" cmpd="sng">
              <a:solidFill>
                <a:srgbClr val="BC857A"/>
              </a:solidFill>
              <a:prstDash val="solid"/>
              <a:miter lim="800000"/>
              <a:headEnd type="none" w="sm" len="sm"/>
              <a:tailEnd type="none" w="sm" len="sm"/>
            </a:ln>
          </p:spPr>
        </p:cxnSp>
        <p:sp>
          <p:nvSpPr>
            <p:cNvPr id="218" name="Google Shape;218;p32"/>
            <p:cNvSpPr/>
            <p:nvPr/>
          </p:nvSpPr>
          <p:spPr>
            <a:xfrm>
              <a:off x="0" y="2752344"/>
              <a:ext cx="6263700" cy="9165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19" name="Google Shape;219;p32"/>
            <p:cNvSpPr txBox="1"/>
            <p:nvPr/>
          </p:nvSpPr>
          <p:spPr>
            <a:xfrm>
              <a:off x="0" y="2752344"/>
              <a:ext cx="6263700" cy="916500"/>
            </a:xfrm>
            <a:prstGeom prst="rect">
              <a:avLst/>
            </a:prstGeom>
            <a:noFill/>
            <a:ln>
              <a:noFill/>
            </a:ln>
          </p:spPr>
          <p:txBody>
            <a:bodyPr spcFirstLastPara="1" wrap="square" lIns="120000" tIns="120000" rIns="120000" bIns="120000" anchor="t" anchorCtr="0">
              <a:noAutofit/>
            </a:bodyPr>
            <a:lstStyle/>
            <a:p>
              <a:pPr marL="0" marR="0" lvl="0" indent="0" algn="l" rtl="0">
                <a:lnSpc>
                  <a:spcPct val="90000"/>
                </a:lnSpc>
                <a:spcBef>
                  <a:spcPts val="0"/>
                </a:spcBef>
                <a:spcAft>
                  <a:spcPts val="0"/>
                </a:spcAft>
                <a:buClr>
                  <a:schemeClr val="dk1"/>
                </a:buClr>
                <a:buSzPts val="3200"/>
                <a:buFont typeface="Calibri" panose="020F0502020204030204"/>
                <a:buNone/>
              </a:pPr>
              <a:r>
                <a:rPr lang="en-GB" sz="3200" b="0" i="0" u="none" strike="noStrike" cap="none">
                  <a:solidFill>
                    <a:schemeClr val="dk1"/>
                  </a:solidFill>
                  <a:latin typeface="Calibri" panose="020F0502020204030204"/>
                  <a:ea typeface="Calibri" panose="020F0502020204030204"/>
                  <a:cs typeface="Calibri" panose="020F0502020204030204"/>
                  <a:sym typeface="Calibri" panose="020F0502020204030204"/>
                </a:rPr>
                <a:t>I’m aid her duck</a:t>
              </a:r>
              <a:endParaRPr sz="1100"/>
            </a:p>
          </p:txBody>
        </p:sp>
        <p:cxnSp>
          <p:nvCxnSpPr>
            <p:cNvPr id="220" name="Google Shape;220;p32"/>
            <p:cNvCxnSpPr/>
            <p:nvPr/>
          </p:nvCxnSpPr>
          <p:spPr>
            <a:xfrm>
              <a:off x="0" y="3668896"/>
              <a:ext cx="6263700" cy="0"/>
            </a:xfrm>
            <a:prstGeom prst="straightConnector1">
              <a:avLst/>
            </a:prstGeom>
            <a:solidFill>
              <a:srgbClr val="AF9390"/>
            </a:solidFill>
            <a:ln w="12700" cap="flat" cmpd="sng">
              <a:solidFill>
                <a:srgbClr val="AF9390"/>
              </a:solidFill>
              <a:prstDash val="solid"/>
              <a:miter lim="800000"/>
              <a:headEnd type="none" w="sm" len="sm"/>
              <a:tailEnd type="none" w="sm" len="sm"/>
            </a:ln>
          </p:spPr>
        </p:cxnSp>
        <p:sp>
          <p:nvSpPr>
            <p:cNvPr id="221" name="Google Shape;221;p32"/>
            <p:cNvSpPr/>
            <p:nvPr/>
          </p:nvSpPr>
          <p:spPr>
            <a:xfrm>
              <a:off x="0" y="3668896"/>
              <a:ext cx="6263700" cy="9165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22" name="Google Shape;222;p32"/>
            <p:cNvSpPr txBox="1"/>
            <p:nvPr/>
          </p:nvSpPr>
          <p:spPr>
            <a:xfrm>
              <a:off x="0" y="3668896"/>
              <a:ext cx="6263700" cy="916500"/>
            </a:xfrm>
            <a:prstGeom prst="rect">
              <a:avLst/>
            </a:prstGeom>
            <a:noFill/>
            <a:ln>
              <a:noFill/>
            </a:ln>
          </p:spPr>
          <p:txBody>
            <a:bodyPr spcFirstLastPara="1" wrap="square" lIns="120000" tIns="120000" rIns="120000" bIns="120000" anchor="t" anchorCtr="0">
              <a:noAutofit/>
            </a:bodyPr>
            <a:lstStyle/>
            <a:p>
              <a:pPr marL="0" marR="0" lvl="0" indent="0" algn="l" rtl="0">
                <a:lnSpc>
                  <a:spcPct val="90000"/>
                </a:lnSpc>
                <a:spcBef>
                  <a:spcPts val="0"/>
                </a:spcBef>
                <a:spcAft>
                  <a:spcPts val="0"/>
                </a:spcAft>
                <a:buClr>
                  <a:schemeClr val="dk1"/>
                </a:buClr>
                <a:buSzPts val="3200"/>
                <a:buFont typeface="Calibri" panose="020F0502020204030204"/>
                <a:buNone/>
              </a:pPr>
              <a:r>
                <a:rPr lang="en-GB" sz="3200" b="0" i="0" u="none" strike="noStrike" cap="none">
                  <a:solidFill>
                    <a:schemeClr val="dk1"/>
                  </a:solidFill>
                  <a:latin typeface="Calibri" panose="020F0502020204030204"/>
                  <a:ea typeface="Calibri" panose="020F0502020204030204"/>
                  <a:cs typeface="Calibri" panose="020F0502020204030204"/>
                  <a:sym typeface="Calibri" panose="020F0502020204030204"/>
                </a:rPr>
                <a:t>I’m ate her duck</a:t>
              </a:r>
              <a:endParaRPr sz="1100"/>
            </a:p>
          </p:txBody>
        </p:sp>
        <p:cxnSp>
          <p:nvCxnSpPr>
            <p:cNvPr id="223" name="Google Shape;223;p32"/>
            <p:cNvCxnSpPr/>
            <p:nvPr/>
          </p:nvCxnSpPr>
          <p:spPr>
            <a:xfrm>
              <a:off x="0" y="4585448"/>
              <a:ext cx="6263700" cy="0"/>
            </a:xfrm>
            <a:prstGeom prst="straightConnector1">
              <a:avLst/>
            </a:prstGeom>
            <a:solidFill>
              <a:srgbClr val="A4A4A4"/>
            </a:solidFill>
            <a:ln w="12700" cap="flat" cmpd="sng">
              <a:solidFill>
                <a:srgbClr val="A4A4A4"/>
              </a:solidFill>
              <a:prstDash val="solid"/>
              <a:miter lim="800000"/>
              <a:headEnd type="none" w="sm" len="sm"/>
              <a:tailEnd type="none" w="sm" len="sm"/>
            </a:ln>
          </p:spPr>
        </p:cxnSp>
        <p:sp>
          <p:nvSpPr>
            <p:cNvPr id="224" name="Google Shape;224;p32"/>
            <p:cNvSpPr/>
            <p:nvPr/>
          </p:nvSpPr>
          <p:spPr>
            <a:xfrm>
              <a:off x="0" y="4585448"/>
              <a:ext cx="6263700" cy="9165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25" name="Google Shape;225;p32"/>
            <p:cNvSpPr txBox="1"/>
            <p:nvPr/>
          </p:nvSpPr>
          <p:spPr>
            <a:xfrm>
              <a:off x="0" y="4585448"/>
              <a:ext cx="6263700" cy="916500"/>
            </a:xfrm>
            <a:prstGeom prst="rect">
              <a:avLst/>
            </a:prstGeom>
            <a:noFill/>
            <a:ln>
              <a:noFill/>
            </a:ln>
          </p:spPr>
          <p:txBody>
            <a:bodyPr spcFirstLastPara="1" wrap="square" lIns="120000" tIns="120000" rIns="120000" bIns="120000" anchor="t" anchorCtr="0">
              <a:noAutofit/>
            </a:bodyPr>
            <a:lstStyle/>
            <a:p>
              <a:pPr marL="0" marR="0" lvl="0" indent="0" algn="l" rtl="0">
                <a:lnSpc>
                  <a:spcPct val="90000"/>
                </a:lnSpc>
                <a:spcBef>
                  <a:spcPts val="0"/>
                </a:spcBef>
                <a:spcAft>
                  <a:spcPts val="0"/>
                </a:spcAft>
                <a:buClr>
                  <a:schemeClr val="dk1"/>
                </a:buClr>
                <a:buSzPts val="3200"/>
                <a:buFont typeface="Calibri" panose="020F0502020204030204"/>
                <a:buNone/>
              </a:pPr>
              <a:r>
                <a:rPr lang="en-GB" sz="3200" b="0" i="0" u="none" strike="noStrike" cap="none">
                  <a:solidFill>
                    <a:schemeClr val="dk1"/>
                  </a:solidFill>
                  <a:latin typeface="Calibri" panose="020F0502020204030204"/>
                  <a:ea typeface="Calibri" panose="020F0502020204030204"/>
                  <a:cs typeface="Calibri" panose="020F0502020204030204"/>
                  <a:sym typeface="Calibri" panose="020F0502020204030204"/>
                </a:rPr>
                <a:t>I’m ate or duck</a:t>
              </a:r>
              <a:endParaRPr sz="1100"/>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29" name="Shape 229"/>
        <p:cNvGrpSpPr/>
        <p:nvPr/>
      </p:nvGrpSpPr>
      <p:grpSpPr>
        <a:xfrm>
          <a:off x="0" y="0"/>
          <a:ext cx="0" cy="0"/>
          <a:chOff x="0" y="0"/>
          <a:chExt cx="0" cy="0"/>
        </a:xfrm>
      </p:grpSpPr>
      <p:sp>
        <p:nvSpPr>
          <p:cNvPr id="230" name="Google Shape;230;p33"/>
          <p:cNvSpPr/>
          <p:nvPr/>
        </p:nvSpPr>
        <p:spPr>
          <a:xfrm>
            <a:off x="252663" y="233587"/>
            <a:ext cx="3249300" cy="4634700"/>
          </a:xfrm>
          <a:prstGeom prst="rect">
            <a:avLst/>
          </a:prstGeom>
          <a:solidFill>
            <a:srgbClr val="404040"/>
          </a:solidFill>
          <a:ln w="127000" cap="sq" cmpd="thinThick">
            <a:solidFill>
              <a:srgbClr val="40404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31" name="Google Shape;231;p33"/>
          <p:cNvSpPr txBox="1"/>
          <p:nvPr>
            <p:ph type="title"/>
          </p:nvPr>
        </p:nvSpPr>
        <p:spPr>
          <a:xfrm>
            <a:off x="557213" y="557213"/>
            <a:ext cx="2607600" cy="37221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FFFFFF"/>
              </a:buClr>
              <a:buSzPts val="3600"/>
              <a:buFont typeface="Calibri" panose="020F0502020204030204"/>
              <a:buNone/>
            </a:pPr>
            <a:r>
              <a:rPr lang="en-GB" sz="3600">
                <a:solidFill>
                  <a:srgbClr val="FFFFFF"/>
                </a:solidFill>
                <a:latin typeface="Calibri" panose="020F0502020204030204"/>
                <a:ea typeface="Calibri" panose="020F0502020204030204"/>
                <a:cs typeface="Calibri" panose="020F0502020204030204"/>
                <a:sym typeface="Calibri" panose="020F0502020204030204"/>
              </a:rPr>
              <a:t>Ambiguity at the semantic (meaning) level</a:t>
            </a:r>
            <a:br>
              <a:rPr lang="en-GB" sz="3600">
                <a:solidFill>
                  <a:srgbClr val="FFFFFF"/>
                </a:solidFill>
                <a:latin typeface="Calibri" panose="020F0502020204030204"/>
                <a:ea typeface="Calibri" panose="020F0502020204030204"/>
                <a:cs typeface="Calibri" panose="020F0502020204030204"/>
                <a:sym typeface="Calibri" panose="020F0502020204030204"/>
              </a:rPr>
            </a:br>
            <a:endParaRPr sz="3600">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232" name="Google Shape;232;p33"/>
          <p:cNvGrpSpPr/>
          <p:nvPr/>
        </p:nvGrpSpPr>
        <p:grpSpPr>
          <a:xfrm>
            <a:off x="3311622" y="361499"/>
            <a:ext cx="5465377" cy="4397377"/>
            <a:chOff x="-253695" y="11075"/>
            <a:chExt cx="7287169" cy="5863170"/>
          </a:xfrm>
        </p:grpSpPr>
        <p:sp>
          <p:nvSpPr>
            <p:cNvPr id="233" name="Google Shape;233;p33"/>
            <p:cNvSpPr/>
            <p:nvPr/>
          </p:nvSpPr>
          <p:spPr>
            <a:xfrm>
              <a:off x="-253695" y="11075"/>
              <a:ext cx="6780000" cy="1680900"/>
            </a:xfrm>
            <a:prstGeom prst="roundRect">
              <a:avLst>
                <a:gd name="adj" fmla="val 10000"/>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34" name="Google Shape;234;p33"/>
            <p:cNvSpPr/>
            <p:nvPr/>
          </p:nvSpPr>
          <p:spPr>
            <a:xfrm>
              <a:off x="254765" y="389269"/>
              <a:ext cx="926400" cy="924600"/>
            </a:xfrm>
            <a:prstGeom prst="rect">
              <a:avLst/>
            </a:prstGeom>
            <a:blipFill rotWithShape="1">
              <a:blip r:embed="rId1"/>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35" name="Google Shape;235;p33"/>
            <p:cNvSpPr/>
            <p:nvPr/>
          </p:nvSpPr>
          <p:spPr>
            <a:xfrm>
              <a:off x="1305092" y="11075"/>
              <a:ext cx="5527200" cy="168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36" name="Google Shape;236;p33"/>
            <p:cNvSpPr txBox="1"/>
            <p:nvPr/>
          </p:nvSpPr>
          <p:spPr>
            <a:xfrm>
              <a:off x="1305092" y="11075"/>
              <a:ext cx="5527200" cy="1682400"/>
            </a:xfrm>
            <a:prstGeom prst="rect">
              <a:avLst/>
            </a:prstGeom>
            <a:noFill/>
            <a:ln>
              <a:noFill/>
            </a:ln>
          </p:spPr>
          <p:txBody>
            <a:bodyPr spcFirstLastPara="1" wrap="square" lIns="133550" tIns="133550" rIns="133550" bIns="133550" anchor="ctr" anchorCtr="0">
              <a:noAutofit/>
            </a:bodyPr>
            <a:lstStyle/>
            <a:p>
              <a:pPr marL="0" marR="0" lvl="0" indent="0" algn="l" rtl="0">
                <a:lnSpc>
                  <a:spcPct val="100000"/>
                </a:lnSpc>
                <a:spcBef>
                  <a:spcPts val="0"/>
                </a:spcBef>
                <a:spcAft>
                  <a:spcPts val="0"/>
                </a:spcAft>
                <a:buClr>
                  <a:schemeClr val="dk1"/>
                </a:buClr>
                <a:buSzPts val="2100"/>
                <a:buFont typeface="Calibri" panose="020F0502020204030204"/>
                <a:buNone/>
              </a:pPr>
              <a:r>
                <a:rPr lang="en-GB" sz="2100" b="0" i="0" u="none" strike="noStrike" cap="none">
                  <a:solidFill>
                    <a:schemeClr val="lt1"/>
                  </a:solidFill>
                  <a:latin typeface="Calibri" panose="020F0502020204030204"/>
                  <a:ea typeface="Calibri" panose="020F0502020204030204"/>
                  <a:cs typeface="Calibri" panose="020F0502020204030204"/>
                  <a:sym typeface="Calibri" panose="020F0502020204030204"/>
                </a:rPr>
                <a:t>Two definitions of “mother”</a:t>
              </a:r>
              <a:endParaRPr sz="1100">
                <a:solidFill>
                  <a:schemeClr val="lt1"/>
                </a:solidFill>
              </a:endParaRPr>
            </a:p>
          </p:txBody>
        </p:sp>
        <p:sp>
          <p:nvSpPr>
            <p:cNvPr id="237" name="Google Shape;237;p33"/>
            <p:cNvSpPr/>
            <p:nvPr/>
          </p:nvSpPr>
          <p:spPr>
            <a:xfrm>
              <a:off x="-253695" y="2101460"/>
              <a:ext cx="6780000" cy="1680900"/>
            </a:xfrm>
            <a:prstGeom prst="roundRect">
              <a:avLst>
                <a:gd name="adj" fmla="val 10000"/>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38" name="Google Shape;238;p33"/>
            <p:cNvSpPr/>
            <p:nvPr/>
          </p:nvSpPr>
          <p:spPr>
            <a:xfrm>
              <a:off x="254765" y="2479654"/>
              <a:ext cx="926400" cy="924600"/>
            </a:xfrm>
            <a:prstGeom prst="rect">
              <a:avLst/>
            </a:prstGeom>
            <a:blipFill rotWithShape="1">
              <a:blip r:embed="rId2"/>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39" name="Google Shape;239;p33"/>
            <p:cNvSpPr/>
            <p:nvPr/>
          </p:nvSpPr>
          <p:spPr>
            <a:xfrm>
              <a:off x="1305354" y="2101460"/>
              <a:ext cx="5526900" cy="168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40" name="Google Shape;240;p33"/>
            <p:cNvSpPr txBox="1"/>
            <p:nvPr/>
          </p:nvSpPr>
          <p:spPr>
            <a:xfrm>
              <a:off x="1305354" y="2101460"/>
              <a:ext cx="5526900" cy="1682400"/>
            </a:xfrm>
            <a:prstGeom prst="rect">
              <a:avLst/>
            </a:prstGeom>
            <a:noFill/>
            <a:ln>
              <a:noFill/>
            </a:ln>
          </p:spPr>
          <p:txBody>
            <a:bodyPr spcFirstLastPara="1" wrap="square" lIns="133550" tIns="133550" rIns="133550" bIns="133550" anchor="ctr" anchorCtr="0">
              <a:noAutofit/>
            </a:bodyPr>
            <a:lstStyle/>
            <a:p>
              <a:pPr marL="0" marR="0" lvl="0" indent="0" algn="l" rtl="0">
                <a:lnSpc>
                  <a:spcPct val="100000"/>
                </a:lnSpc>
                <a:spcBef>
                  <a:spcPts val="0"/>
                </a:spcBef>
                <a:spcAft>
                  <a:spcPts val="0"/>
                </a:spcAft>
                <a:buClr>
                  <a:schemeClr val="dk1"/>
                </a:buClr>
                <a:buSzPts val="2100"/>
                <a:buFont typeface="Calibri" panose="020F0502020204030204"/>
                <a:buNone/>
              </a:pPr>
              <a:r>
                <a:rPr lang="en-GB" sz="2100" b="0" i="0" u="none" strike="noStrike" cap="none">
                  <a:solidFill>
                    <a:schemeClr val="dk1"/>
                  </a:solidFill>
                  <a:latin typeface="Calibri" panose="020F0502020204030204"/>
                  <a:ea typeface="Calibri" panose="020F0502020204030204"/>
                  <a:cs typeface="Calibri" panose="020F0502020204030204"/>
                  <a:sym typeface="Calibri" panose="020F0502020204030204"/>
                </a:rPr>
                <a:t>A woman who has given birth to a child</a:t>
              </a:r>
              <a:endParaRPr sz="1100"/>
            </a:p>
          </p:txBody>
        </p:sp>
        <p:sp>
          <p:nvSpPr>
            <p:cNvPr id="241" name="Google Shape;241;p33"/>
            <p:cNvSpPr/>
            <p:nvPr/>
          </p:nvSpPr>
          <p:spPr>
            <a:xfrm>
              <a:off x="-253695" y="4191845"/>
              <a:ext cx="6780000" cy="1680900"/>
            </a:xfrm>
            <a:prstGeom prst="roundRect">
              <a:avLst>
                <a:gd name="adj" fmla="val 10000"/>
              </a:avLst>
            </a:prstGeom>
            <a:solidFill>
              <a:schemeClr val="accent4"/>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42" name="Google Shape;242;p33"/>
            <p:cNvSpPr/>
            <p:nvPr/>
          </p:nvSpPr>
          <p:spPr>
            <a:xfrm>
              <a:off x="254765" y="4570039"/>
              <a:ext cx="926400" cy="924600"/>
            </a:xfrm>
            <a:prstGeom prst="rect">
              <a:avLst/>
            </a:prstGeom>
            <a:blipFill rotWithShape="1">
              <a:blip r:embed="rId3"/>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43" name="Google Shape;243;p33"/>
            <p:cNvSpPr/>
            <p:nvPr/>
          </p:nvSpPr>
          <p:spPr>
            <a:xfrm>
              <a:off x="1103974" y="4191845"/>
              <a:ext cx="5929500" cy="168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44" name="Google Shape;244;p33"/>
            <p:cNvSpPr txBox="1"/>
            <p:nvPr/>
          </p:nvSpPr>
          <p:spPr>
            <a:xfrm>
              <a:off x="1103974" y="4191845"/>
              <a:ext cx="5929500" cy="1682400"/>
            </a:xfrm>
            <a:prstGeom prst="rect">
              <a:avLst/>
            </a:prstGeom>
            <a:noFill/>
            <a:ln>
              <a:noFill/>
            </a:ln>
          </p:spPr>
          <p:txBody>
            <a:bodyPr spcFirstLastPara="1" wrap="square" lIns="133550" tIns="133550" rIns="133550" bIns="133550" anchor="ctr" anchorCtr="0">
              <a:noAutofit/>
            </a:bodyPr>
            <a:lstStyle/>
            <a:p>
              <a:pPr marL="0" marR="0" lvl="0" indent="0" algn="l" rtl="0">
                <a:lnSpc>
                  <a:spcPct val="100000"/>
                </a:lnSpc>
                <a:spcBef>
                  <a:spcPts val="0"/>
                </a:spcBef>
                <a:spcAft>
                  <a:spcPts val="0"/>
                </a:spcAft>
                <a:buClr>
                  <a:schemeClr val="dk1"/>
                </a:buClr>
                <a:buSzPts val="2100"/>
                <a:buFont typeface="Calibri" panose="020F0502020204030204"/>
                <a:buNone/>
              </a:pPr>
              <a:r>
                <a:rPr lang="en-GB" sz="2000" b="0" i="0" u="none" strike="noStrike" cap="none">
                  <a:solidFill>
                    <a:schemeClr val="dk1"/>
                  </a:solidFill>
                  <a:latin typeface="Calibri" panose="020F0502020204030204"/>
                  <a:ea typeface="Calibri" panose="020F0502020204030204"/>
                  <a:cs typeface="Calibri" panose="020F0502020204030204"/>
                  <a:sym typeface="Calibri" panose="020F0502020204030204"/>
                </a:rPr>
                <a:t>A stringy slimy substance consisting of yeast cells and bacteria; is added to cider or wine to produce vinegar</a:t>
              </a:r>
              <a:endParaRPr sz="1000"/>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248" name="Shape 248"/>
        <p:cNvGrpSpPr/>
        <p:nvPr/>
      </p:nvGrpSpPr>
      <p:grpSpPr>
        <a:xfrm>
          <a:off x="0" y="0"/>
          <a:ext cx="0" cy="0"/>
          <a:chOff x="0" y="0"/>
          <a:chExt cx="0" cy="0"/>
        </a:xfrm>
      </p:grpSpPr>
      <p:sp>
        <p:nvSpPr>
          <p:cNvPr id="249" name="Google Shape;249;p34"/>
          <p:cNvSpPr txBox="1"/>
          <p:nvPr>
            <p:ph type="title"/>
          </p:nvPr>
        </p:nvSpPr>
        <p:spPr>
          <a:xfrm>
            <a:off x="647275" y="759000"/>
            <a:ext cx="2926500" cy="35967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panose="020F0502020204030204"/>
              <a:buNone/>
            </a:pPr>
            <a:r>
              <a:rPr lang="en-GB"/>
              <a:t>More Word Sense Ambiguity semantic (meaning) level</a:t>
            </a:r>
            <a:endParaRPr lang="en-GB"/>
          </a:p>
        </p:txBody>
      </p:sp>
      <p:grpSp>
        <p:nvGrpSpPr>
          <p:cNvPr id="250" name="Google Shape;250;p34"/>
          <p:cNvGrpSpPr/>
          <p:nvPr/>
        </p:nvGrpSpPr>
        <p:grpSpPr>
          <a:xfrm>
            <a:off x="3895725" y="1070479"/>
            <a:ext cx="4885200" cy="2979401"/>
            <a:chOff x="0" y="956381"/>
            <a:chExt cx="6513600" cy="3972535"/>
          </a:xfrm>
        </p:grpSpPr>
        <p:sp>
          <p:nvSpPr>
            <p:cNvPr id="251" name="Google Shape;251;p34"/>
            <p:cNvSpPr/>
            <p:nvPr/>
          </p:nvSpPr>
          <p:spPr>
            <a:xfrm>
              <a:off x="0" y="956381"/>
              <a:ext cx="6513600" cy="1765500"/>
            </a:xfrm>
            <a:prstGeom prst="roundRect">
              <a:avLst>
                <a:gd name="adj" fmla="val 10000"/>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52" name="Google Shape;252;p34"/>
            <p:cNvSpPr/>
            <p:nvPr/>
          </p:nvSpPr>
          <p:spPr>
            <a:xfrm>
              <a:off x="534102" y="1353647"/>
              <a:ext cx="971100" cy="971100"/>
            </a:xfrm>
            <a:prstGeom prst="rect">
              <a:avLst/>
            </a:prstGeom>
            <a:blipFill rotWithShape="1">
              <a:blip r:embed="rId1"/>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53" name="Google Shape;253;p34"/>
            <p:cNvSpPr/>
            <p:nvPr/>
          </p:nvSpPr>
          <p:spPr>
            <a:xfrm>
              <a:off x="2039300" y="956381"/>
              <a:ext cx="4474200" cy="17655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54" name="Google Shape;254;p34"/>
            <p:cNvSpPr txBox="1"/>
            <p:nvPr/>
          </p:nvSpPr>
          <p:spPr>
            <a:xfrm>
              <a:off x="2039300" y="956381"/>
              <a:ext cx="4474200" cy="1765500"/>
            </a:xfrm>
            <a:prstGeom prst="rect">
              <a:avLst/>
            </a:prstGeom>
            <a:noFill/>
            <a:ln>
              <a:noFill/>
            </a:ln>
          </p:spPr>
          <p:txBody>
            <a:bodyPr spcFirstLastPara="1" wrap="square" lIns="140150" tIns="140150" rIns="140150" bIns="140150" anchor="ctr" anchorCtr="0">
              <a:noAutofit/>
            </a:bodyPr>
            <a:lstStyle/>
            <a:p>
              <a:pPr marL="0" marR="0" lvl="0" indent="0" algn="l" rtl="0">
                <a:lnSpc>
                  <a:spcPct val="90000"/>
                </a:lnSpc>
                <a:spcBef>
                  <a:spcPts val="0"/>
                </a:spcBef>
                <a:spcAft>
                  <a:spcPts val="0"/>
                </a:spcAft>
                <a:buClr>
                  <a:schemeClr val="dk1"/>
                </a:buClr>
                <a:buSzPts val="2400"/>
                <a:buFont typeface="Calibri" panose="020F0502020204030204"/>
                <a:buNone/>
              </a:pPr>
              <a:r>
                <a:rPr lang="en-GB" sz="2400" b="0" i="0" u="none" strike="noStrike" cap="none">
                  <a:solidFill>
                    <a:schemeClr val="lt1"/>
                  </a:solidFill>
                  <a:latin typeface="Calibri" panose="020F0502020204030204"/>
                  <a:ea typeface="Calibri" panose="020F0502020204030204"/>
                  <a:cs typeface="Calibri" panose="020F0502020204030204"/>
                  <a:sym typeface="Calibri" panose="020F0502020204030204"/>
                </a:rPr>
                <a:t>They put money in the bank = = buried in mud?</a:t>
              </a:r>
              <a:endParaRPr sz="1100">
                <a:solidFill>
                  <a:schemeClr val="lt1"/>
                </a:solidFill>
              </a:endParaRPr>
            </a:p>
          </p:txBody>
        </p:sp>
        <p:sp>
          <p:nvSpPr>
            <p:cNvPr id="255" name="Google Shape;255;p34"/>
            <p:cNvSpPr/>
            <p:nvPr/>
          </p:nvSpPr>
          <p:spPr>
            <a:xfrm>
              <a:off x="0" y="3163416"/>
              <a:ext cx="6513600" cy="1765500"/>
            </a:xfrm>
            <a:prstGeom prst="roundRect">
              <a:avLst>
                <a:gd name="adj" fmla="val 10000"/>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56" name="Google Shape;256;p34"/>
            <p:cNvSpPr/>
            <p:nvPr/>
          </p:nvSpPr>
          <p:spPr>
            <a:xfrm>
              <a:off x="534102" y="3560682"/>
              <a:ext cx="971100" cy="971100"/>
            </a:xfrm>
            <a:prstGeom prst="rect">
              <a:avLst/>
            </a:prstGeom>
            <a:blipFill rotWithShape="1">
              <a:blip r:embed="rId2"/>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57" name="Google Shape;257;p34"/>
            <p:cNvSpPr/>
            <p:nvPr/>
          </p:nvSpPr>
          <p:spPr>
            <a:xfrm>
              <a:off x="2039300" y="3163416"/>
              <a:ext cx="4474200" cy="17655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58" name="Google Shape;258;p34"/>
            <p:cNvSpPr txBox="1"/>
            <p:nvPr/>
          </p:nvSpPr>
          <p:spPr>
            <a:xfrm>
              <a:off x="2039300" y="3163416"/>
              <a:ext cx="4474200" cy="1765500"/>
            </a:xfrm>
            <a:prstGeom prst="rect">
              <a:avLst/>
            </a:prstGeom>
            <a:noFill/>
            <a:ln>
              <a:noFill/>
            </a:ln>
          </p:spPr>
          <p:txBody>
            <a:bodyPr spcFirstLastPara="1" wrap="square" lIns="140150" tIns="140150" rIns="140150" bIns="140150" anchor="ctr" anchorCtr="0">
              <a:noAutofit/>
            </a:bodyPr>
            <a:lstStyle/>
            <a:p>
              <a:pPr marL="0" marR="0" lvl="0" indent="0" algn="l" rtl="0">
                <a:lnSpc>
                  <a:spcPct val="90000"/>
                </a:lnSpc>
                <a:spcBef>
                  <a:spcPts val="0"/>
                </a:spcBef>
                <a:spcAft>
                  <a:spcPts val="0"/>
                </a:spcAft>
                <a:buClr>
                  <a:schemeClr val="dk1"/>
                </a:buClr>
                <a:buSzPts val="3000"/>
                <a:buFont typeface="Calibri" panose="020F0502020204030204"/>
                <a:buNone/>
              </a:pPr>
              <a:r>
                <a:rPr lang="en-GB" sz="3000" b="0" i="0" u="none" strike="noStrike" cap="none">
                  <a:solidFill>
                    <a:schemeClr val="dk1"/>
                  </a:solidFill>
                  <a:latin typeface="Calibri" panose="020F0502020204030204"/>
                  <a:ea typeface="Calibri" panose="020F0502020204030204"/>
                  <a:cs typeface="Calibri" panose="020F0502020204030204"/>
                  <a:sym typeface="Calibri" panose="020F0502020204030204"/>
                </a:rPr>
                <a:t>I saw her duck with a telescope</a:t>
              </a:r>
              <a:endParaRPr sz="1100"/>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p:nvPr>
            <p:ph type="title"/>
          </p:nvPr>
        </p:nvSpPr>
        <p:spPr/>
        <p:txBody>
          <a:bodyPr/>
          <a:p>
            <a:r>
              <a:rPr lang="en-US" altLang="en-GB"/>
              <a:t>Introduction to NLP</a:t>
            </a:r>
            <a:endParaRPr lang="en-US" altLang="en-GB"/>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262" name="Shape 262"/>
        <p:cNvGrpSpPr/>
        <p:nvPr/>
      </p:nvGrpSpPr>
      <p:grpSpPr>
        <a:xfrm>
          <a:off x="0" y="0"/>
          <a:ext cx="0" cy="0"/>
          <a:chOff x="0" y="0"/>
          <a:chExt cx="0" cy="0"/>
        </a:xfrm>
      </p:grpSpPr>
      <p:sp>
        <p:nvSpPr>
          <p:cNvPr id="263" name="Google Shape;263;p35"/>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lnSpc>
                <a:spcPct val="90000"/>
              </a:lnSpc>
              <a:spcBef>
                <a:spcPts val="0"/>
              </a:spcBef>
              <a:spcAft>
                <a:spcPts val="0"/>
              </a:spcAft>
              <a:buClr>
                <a:schemeClr val="lt1"/>
              </a:buClr>
              <a:buSzPct val="100000"/>
              <a:buFont typeface="Calibri" panose="020F0502020204030204"/>
              <a:buNone/>
            </a:pPr>
            <a:r>
              <a:rPr lang="en-GB" sz="3600">
                <a:latin typeface="Calibri" panose="020F0502020204030204"/>
                <a:ea typeface="Calibri" panose="020F0502020204030204"/>
                <a:cs typeface="Calibri" panose="020F0502020204030204"/>
                <a:sym typeface="Calibri" panose="020F0502020204030204"/>
              </a:rPr>
              <a:t>Ambiguity: classified </a:t>
            </a:r>
            <a:endParaRPr lang="en-GB" sz="3600">
              <a:latin typeface="Calibri" panose="020F0502020204030204"/>
              <a:ea typeface="Calibri" panose="020F0502020204030204"/>
              <a:cs typeface="Calibri" panose="020F0502020204030204"/>
              <a:sym typeface="Calibri" panose="020F0502020204030204"/>
            </a:endParaRPr>
          </a:p>
        </p:txBody>
      </p:sp>
      <p:sp>
        <p:nvSpPr>
          <p:cNvPr id="264" name="Google Shape;264;p35"/>
          <p:cNvSpPr txBox="1"/>
          <p:nvPr>
            <p:ph type="body" idx="1"/>
          </p:nvPr>
        </p:nvSpPr>
        <p:spPr>
          <a:xfrm>
            <a:off x="311700" y="1152475"/>
            <a:ext cx="8520600" cy="3909900"/>
          </a:xfrm>
          <a:prstGeom prst="rect">
            <a:avLst/>
          </a:prstGeom>
        </p:spPr>
        <p:txBody>
          <a:bodyPr spcFirstLastPara="1" wrap="square" lIns="91425" tIns="91425" rIns="91425" bIns="91425" anchor="t" anchorCtr="0">
            <a:noAutofit/>
          </a:bodyPr>
          <a:lstStyle/>
          <a:p>
            <a:pPr marL="457200" lvl="0" indent="-310515" algn="l" rtl="0">
              <a:lnSpc>
                <a:spcPct val="130000"/>
              </a:lnSpc>
              <a:spcBef>
                <a:spcPts val="0"/>
              </a:spcBef>
              <a:spcAft>
                <a:spcPts val="0"/>
              </a:spcAft>
              <a:buClr>
                <a:srgbClr val="222222"/>
              </a:buClr>
              <a:buSzPts val="1288"/>
              <a:buFont typeface="Roboto" panose="02000000000000000000"/>
              <a:buAutoNum type="arabicPeriod"/>
            </a:pPr>
            <a:r>
              <a:rPr lang="en-GB" sz="1285"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Lexical </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Ambiguity: Example: </a:t>
            </a:r>
            <a:r>
              <a:rPr lang="en-GB" sz="1285" i="1" u="sng">
                <a:solidFill>
                  <a:srgbClr val="222222"/>
                </a:solidFill>
                <a:highlight>
                  <a:srgbClr val="FFFFFF"/>
                </a:highlight>
                <a:latin typeface="Roboto" panose="02000000000000000000"/>
                <a:ea typeface="Roboto" panose="02000000000000000000"/>
                <a:cs typeface="Roboto" panose="02000000000000000000"/>
                <a:sym typeface="Roboto" panose="02000000000000000000"/>
              </a:rPr>
              <a:t>"I went to the bank." </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Ambiguity: "Bank" could refer to a financial institution or the side of a river.</a:t>
            </a:r>
            <a:endParaRPr sz="1285">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10515" algn="l" rtl="0">
              <a:lnSpc>
                <a:spcPct val="130000"/>
              </a:lnSpc>
              <a:spcBef>
                <a:spcPts val="0"/>
              </a:spcBef>
              <a:spcAft>
                <a:spcPts val="0"/>
              </a:spcAft>
              <a:buClr>
                <a:srgbClr val="222222"/>
              </a:buClr>
              <a:buSzPts val="1288"/>
              <a:buFont typeface="Roboto" panose="02000000000000000000"/>
              <a:buAutoNum type="arabicPeriod"/>
            </a:pPr>
            <a:r>
              <a:rPr lang="en-GB" sz="1285"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Syntactic </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Ambiguity: Example</a:t>
            </a:r>
            <a:r>
              <a:rPr lang="en-GB" sz="1285" i="1" u="sng">
                <a:solidFill>
                  <a:srgbClr val="222222"/>
                </a:solidFill>
                <a:highlight>
                  <a:srgbClr val="FFFFFF"/>
                </a:highlight>
                <a:latin typeface="Roboto" panose="02000000000000000000"/>
                <a:ea typeface="Roboto" panose="02000000000000000000"/>
                <a:cs typeface="Roboto" panose="02000000000000000000"/>
                <a:sym typeface="Roboto" panose="02000000000000000000"/>
              </a:rPr>
              <a:t>: "I saw the man with the telescope." </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Ambiguity: It’s unclear whether "with the telescope" describes the man (he has a telescope) or the speaker (the speaker used a telescope to see the man).</a:t>
            </a:r>
            <a:endParaRPr sz="1285">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10515" algn="l" rtl="0">
              <a:lnSpc>
                <a:spcPct val="130000"/>
              </a:lnSpc>
              <a:spcBef>
                <a:spcPts val="0"/>
              </a:spcBef>
              <a:spcAft>
                <a:spcPts val="0"/>
              </a:spcAft>
              <a:buClr>
                <a:srgbClr val="222222"/>
              </a:buClr>
              <a:buSzPts val="1288"/>
              <a:buFont typeface="Roboto" panose="02000000000000000000"/>
              <a:buAutoNum type="arabicPeriod"/>
            </a:pPr>
            <a:r>
              <a:rPr lang="en-GB" sz="1285"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Semantic </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Ambiguity: Example:</a:t>
            </a:r>
            <a:r>
              <a:rPr lang="en-GB" sz="1285" i="1" u="sng">
                <a:solidFill>
                  <a:srgbClr val="222222"/>
                </a:solidFill>
                <a:highlight>
                  <a:srgbClr val="FFFFFF"/>
                </a:highlight>
                <a:latin typeface="Roboto" panose="02000000000000000000"/>
                <a:ea typeface="Roboto" panose="02000000000000000000"/>
                <a:cs typeface="Roboto" panose="02000000000000000000"/>
                <a:sym typeface="Roboto" panose="02000000000000000000"/>
              </a:rPr>
              <a:t> "The chicken is ready to eat."</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 Ambiguity: It could mean that the chicken is cooked and ready for someone to eat, or that the chicken is alive and ready to eat something.</a:t>
            </a:r>
            <a:endParaRPr sz="1285">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10515" algn="l" rtl="0">
              <a:lnSpc>
                <a:spcPct val="130000"/>
              </a:lnSpc>
              <a:spcBef>
                <a:spcPts val="0"/>
              </a:spcBef>
              <a:spcAft>
                <a:spcPts val="0"/>
              </a:spcAft>
              <a:buClr>
                <a:srgbClr val="222222"/>
              </a:buClr>
              <a:buSzPts val="1288"/>
              <a:buFont typeface="Roboto" panose="02000000000000000000"/>
              <a:buAutoNum type="arabicPeriod"/>
            </a:pPr>
            <a:r>
              <a:rPr lang="en-GB" sz="1285"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Pragmatic </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Ambiguity: Example:</a:t>
            </a:r>
            <a:r>
              <a:rPr lang="en-GB" sz="1285" i="1" u="sng">
                <a:solidFill>
                  <a:srgbClr val="222222"/>
                </a:solidFill>
                <a:highlight>
                  <a:srgbClr val="FFFFFF"/>
                </a:highlight>
                <a:latin typeface="Roboto" panose="02000000000000000000"/>
                <a:ea typeface="Roboto" panose="02000000000000000000"/>
                <a:cs typeface="Roboto" panose="02000000000000000000"/>
                <a:sym typeface="Roboto" panose="02000000000000000000"/>
              </a:rPr>
              <a:t> "Can you pass the salt?"</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 Ambiguity: While it is a request, it could also be interpreted as a question about the listener's ability to pass the salt.</a:t>
            </a:r>
            <a:endParaRPr sz="1285">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10515" algn="l" rtl="0">
              <a:lnSpc>
                <a:spcPct val="130000"/>
              </a:lnSpc>
              <a:spcBef>
                <a:spcPts val="0"/>
              </a:spcBef>
              <a:spcAft>
                <a:spcPts val="0"/>
              </a:spcAft>
              <a:buClr>
                <a:srgbClr val="222222"/>
              </a:buClr>
              <a:buSzPts val="1288"/>
              <a:buFont typeface="Roboto" panose="02000000000000000000"/>
              <a:buAutoNum type="arabicPeriod"/>
            </a:pPr>
            <a:r>
              <a:rPr lang="en-GB" sz="1285"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Anaphoric </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Ambiguity: Example: </a:t>
            </a:r>
            <a:r>
              <a:rPr lang="en-GB" sz="1285" i="1" u="sng">
                <a:solidFill>
                  <a:srgbClr val="222222"/>
                </a:solidFill>
                <a:highlight>
                  <a:srgbClr val="FFFFFF"/>
                </a:highlight>
                <a:latin typeface="Roboto" panose="02000000000000000000"/>
                <a:ea typeface="Roboto" panose="02000000000000000000"/>
                <a:cs typeface="Roboto" panose="02000000000000000000"/>
                <a:sym typeface="Roboto" panose="02000000000000000000"/>
              </a:rPr>
              <a:t>"John told Bill that he was going to win." </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Ambiguity: It’s unclear whether "he" refers to John or Bill.</a:t>
            </a:r>
            <a:endParaRPr sz="1285">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10515" algn="l" rtl="0">
              <a:lnSpc>
                <a:spcPct val="130000"/>
              </a:lnSpc>
              <a:spcBef>
                <a:spcPts val="0"/>
              </a:spcBef>
              <a:spcAft>
                <a:spcPts val="0"/>
              </a:spcAft>
              <a:buClr>
                <a:srgbClr val="222222"/>
              </a:buClr>
              <a:buSzPts val="1288"/>
              <a:buFont typeface="Roboto" panose="02000000000000000000"/>
              <a:buAutoNum type="arabicPeriod"/>
            </a:pPr>
            <a:r>
              <a:rPr lang="en-GB" sz="1285"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Structural </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Ambiguity: Example: </a:t>
            </a:r>
            <a:r>
              <a:rPr lang="en-GB" sz="1285" i="1" u="sng">
                <a:solidFill>
                  <a:srgbClr val="222222"/>
                </a:solidFill>
                <a:highlight>
                  <a:srgbClr val="FFFFFF"/>
                </a:highlight>
                <a:latin typeface="Roboto" panose="02000000000000000000"/>
                <a:ea typeface="Roboto" panose="02000000000000000000"/>
                <a:cs typeface="Roboto" panose="02000000000000000000"/>
                <a:sym typeface="Roboto" panose="02000000000000000000"/>
              </a:rPr>
              <a:t>"Flying planes can be dangerous."</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 Ambiguity: This could mean that the act of flying planes is dangerous, or that planes that are flying can be dangerous. </a:t>
            </a:r>
            <a:endParaRPr sz="1285">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10515" algn="l" rtl="0">
              <a:lnSpc>
                <a:spcPct val="130000"/>
              </a:lnSpc>
              <a:spcBef>
                <a:spcPts val="0"/>
              </a:spcBef>
              <a:spcAft>
                <a:spcPts val="0"/>
              </a:spcAft>
              <a:buClr>
                <a:srgbClr val="222222"/>
              </a:buClr>
              <a:buSzPts val="1288"/>
              <a:buFont typeface="Roboto" panose="02000000000000000000"/>
              <a:buAutoNum type="arabicPeriod"/>
            </a:pPr>
            <a:r>
              <a:rPr lang="en-GB" sz="1285"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Homonymy</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 Example: </a:t>
            </a:r>
            <a:r>
              <a:rPr lang="en-GB" sz="1285" i="1" u="sng">
                <a:solidFill>
                  <a:srgbClr val="222222"/>
                </a:solidFill>
                <a:highlight>
                  <a:srgbClr val="FFFFFF"/>
                </a:highlight>
                <a:latin typeface="Roboto" panose="02000000000000000000"/>
                <a:ea typeface="Roboto" panose="02000000000000000000"/>
                <a:cs typeface="Roboto" panose="02000000000000000000"/>
                <a:sym typeface="Roboto" panose="02000000000000000000"/>
              </a:rPr>
              <a:t>"The bat flew out of the cave."</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 Ambiguity: "Bat" could refer to the flying mammal or a piece of sports equipment</a:t>
            </a:r>
            <a:endParaRPr sz="1625"/>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268" name="Shape 268"/>
        <p:cNvGrpSpPr/>
        <p:nvPr/>
      </p:nvGrpSpPr>
      <p:grpSpPr>
        <a:xfrm>
          <a:off x="0" y="0"/>
          <a:ext cx="0" cy="0"/>
          <a:chOff x="0" y="0"/>
          <a:chExt cx="0" cy="0"/>
        </a:xfrm>
      </p:grpSpPr>
      <p:sp>
        <p:nvSpPr>
          <p:cNvPr id="269" name="Google Shape;269;p36"/>
          <p:cNvSpPr txBox="1"/>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a:t>Natural Language </a:t>
            </a:r>
            <a:r>
              <a:rPr lang="en-GB" b="1"/>
              <a:t>Processing</a:t>
            </a:r>
            <a:endParaRPr b="1"/>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274" name="Shape 274"/>
        <p:cNvGrpSpPr/>
        <p:nvPr/>
      </p:nvGrpSpPr>
      <p:grpSpPr>
        <a:xfrm>
          <a:off x="0" y="0"/>
          <a:ext cx="0" cy="0"/>
          <a:chOff x="0" y="0"/>
          <a:chExt cx="0" cy="0"/>
        </a:xfrm>
      </p:grpSpPr>
      <p:sp>
        <p:nvSpPr>
          <p:cNvPr id="275" name="Google Shape;275;p37"/>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Regular expressions</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276" name="Google Shape;276;p37"/>
          <p:cNvSpPr/>
          <p:nvPr/>
        </p:nvSpPr>
        <p:spPr>
          <a:xfrm>
            <a:off x="380880" y="1200240"/>
            <a:ext cx="8533800" cy="35430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A formal language for specifying text strings</a:t>
            </a:r>
            <a:endParaRPr sz="24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How can we search for any of these?</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woodchuck</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woodchucks</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Woodchuck</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Woodchucks</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457200" marR="0" lvl="0" indent="0" algn="l" rtl="0">
              <a:spcBef>
                <a:spcPts val="400"/>
              </a:spcBef>
              <a:spcAft>
                <a:spcPts val="0"/>
              </a:spcAft>
              <a:buNone/>
            </a:pPr>
            <a:endParaRPr sz="2000">
              <a:solidFill>
                <a:schemeClr val="dk1"/>
              </a:solidFill>
              <a:latin typeface="Arial" panose="020B0604020202020204"/>
              <a:ea typeface="Arial" panose="020B0604020202020204"/>
              <a:cs typeface="Arial" panose="020B0604020202020204"/>
              <a:sym typeface="Arial" panose="020B0604020202020204"/>
            </a:endParaRPr>
          </a:p>
          <a:p>
            <a:pPr marL="457200" marR="0" lvl="0" indent="0" algn="l" rtl="0">
              <a:spcBef>
                <a:spcPts val="500"/>
              </a:spcBef>
              <a:spcAft>
                <a:spcPts val="0"/>
              </a:spcAft>
              <a:buNone/>
            </a:pPr>
            <a:endParaRPr sz="2000">
              <a:solidFill>
                <a:schemeClr val="dk1"/>
              </a:solidFill>
              <a:latin typeface="Arial" panose="020B0604020202020204"/>
              <a:ea typeface="Arial" panose="020B0604020202020204"/>
              <a:cs typeface="Arial" panose="020B0604020202020204"/>
              <a:sym typeface="Arial" panose="020B0604020202020204"/>
            </a:endParaRPr>
          </a:p>
        </p:txBody>
      </p:sp>
      <p:pic>
        <p:nvPicPr>
          <p:cNvPr id="277" name="Google Shape;277;p37"/>
          <p:cNvPicPr preferRelativeResize="0"/>
          <p:nvPr/>
        </p:nvPicPr>
        <p:blipFill rotWithShape="1">
          <a:blip r:embed="rId1"/>
          <a:srcRect/>
          <a:stretch>
            <a:fillRect/>
          </a:stretch>
        </p:blipFill>
        <p:spPr>
          <a:xfrm>
            <a:off x="4343400" y="2190600"/>
            <a:ext cx="3656880" cy="274248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282" name="Shape 282"/>
        <p:cNvGrpSpPr/>
        <p:nvPr/>
      </p:nvGrpSpPr>
      <p:grpSpPr>
        <a:xfrm>
          <a:off x="0" y="0"/>
          <a:ext cx="0" cy="0"/>
          <a:chOff x="0" y="0"/>
          <a:chExt cx="0" cy="0"/>
        </a:xfrm>
      </p:grpSpPr>
      <p:sp>
        <p:nvSpPr>
          <p:cNvPr id="283" name="Google Shape;283;p38"/>
          <p:cNvSpPr/>
          <p:nvPr/>
        </p:nvSpPr>
        <p:spPr>
          <a:xfrm>
            <a:off x="1296000" y="-5382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Regular Expressions: Disjunctions</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284" name="Google Shape;284;p38"/>
          <p:cNvSpPr/>
          <p:nvPr/>
        </p:nvSpPr>
        <p:spPr>
          <a:xfrm>
            <a:off x="228600" y="854242"/>
            <a:ext cx="7786200" cy="40794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Letters inside square brackets []</a:t>
            </a:r>
            <a:endParaRPr sz="24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50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50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50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Ranges</a:t>
            </a:r>
            <a:r>
              <a:rPr lang="en-GB" sz="2000">
                <a:solidFill>
                  <a:srgbClr val="000000"/>
                </a:solidFill>
                <a:latin typeface="Calibri" panose="020F0502020204030204"/>
                <a:ea typeface="Calibri" panose="020F0502020204030204"/>
                <a:cs typeface="Calibri" panose="020F0502020204030204"/>
                <a:sym typeface="Calibri" panose="020F0502020204030204"/>
              </a:rPr>
              <a:t> </a:t>
            </a:r>
            <a:r>
              <a:rPr lang="en-GB" sz="2400">
                <a:solidFill>
                  <a:srgbClr val="CC0000"/>
                </a:solidFill>
                <a:latin typeface="Courier New" panose="02070309020205020404"/>
                <a:ea typeface="Courier New" panose="02070309020205020404"/>
                <a:cs typeface="Courier New" panose="02070309020205020404"/>
                <a:sym typeface="Courier New" panose="02070309020205020404"/>
              </a:rPr>
              <a:t>[A-Z]</a:t>
            </a:r>
            <a:endParaRPr sz="24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50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500"/>
              </a:spcBef>
              <a:spcAft>
                <a:spcPts val="0"/>
              </a:spcAft>
              <a:buNone/>
            </a:pPr>
            <a:r>
              <a:rPr lang="en-GB" sz="2400">
                <a:solidFill>
                  <a:srgbClr val="CC0000"/>
                </a:solidFill>
                <a:latin typeface="Courier New" panose="02070309020205020404"/>
                <a:ea typeface="Courier New" panose="02070309020205020404"/>
                <a:cs typeface="Courier New" panose="02070309020205020404"/>
                <a:sym typeface="Courier New" panose="02070309020205020404"/>
              </a:rPr>
              <a:t>		</a:t>
            </a:r>
            <a:endParaRPr sz="24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50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285" name="Google Shape;285;p38"/>
          <p:cNvGraphicFramePr/>
          <p:nvPr/>
        </p:nvGraphicFramePr>
        <p:xfrm>
          <a:off x="1524240" y="1474470"/>
          <a:ext cx="6095500" cy="3000000"/>
        </p:xfrm>
        <a:graphic>
          <a:graphicData uri="http://schemas.openxmlformats.org/drawingml/2006/table">
            <a:tbl>
              <a:tblPr>
                <a:noFill/>
                <a:tableStyleId>{86E5D529-9ED4-42E7-9572-30476014F62A}</a:tableStyleId>
              </a:tblPr>
              <a:tblGrid>
                <a:gridCol w="3047750"/>
                <a:gridCol w="3047750"/>
              </a:tblGrid>
              <a:tr h="365750">
                <a:tc>
                  <a:txBody>
                    <a:bodyPr/>
                    <a:lstStyle/>
                    <a:p>
                      <a:pPr marL="0" marR="0" lvl="0" indent="0" algn="l" rtl="0">
                        <a:lnSpc>
                          <a:spcPct val="100000"/>
                        </a:lnSpc>
                        <a:spcBef>
                          <a:spcPts val="0"/>
                        </a:spcBef>
                        <a:spcAft>
                          <a:spcPts val="0"/>
                        </a:spcAft>
                        <a:buNone/>
                      </a:pPr>
                      <a:r>
                        <a:rPr lang="en-GB" sz="1800" b="1" u="none" strike="noStrike" cap="none">
                          <a:solidFill>
                            <a:srgbClr val="FFFFFF"/>
                          </a:solidFill>
                          <a:latin typeface="Calibri" panose="020F0502020204030204"/>
                          <a:ea typeface="Calibri" panose="020F0502020204030204"/>
                          <a:cs typeface="Calibri" panose="020F0502020204030204"/>
                          <a:sym typeface="Calibri" panose="020F0502020204030204"/>
                        </a:rPr>
                        <a:t>Pattern</a:t>
                      </a:r>
                      <a:endParaRPr sz="1800" b="0" u="none" strike="noStrike" cap="non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c>
                  <a:txBody>
                    <a:bodyPr/>
                    <a:lstStyle/>
                    <a:p>
                      <a:pPr marL="0" marR="0" lvl="0" indent="0" algn="l" rtl="0">
                        <a:lnSpc>
                          <a:spcPct val="100000"/>
                        </a:lnSpc>
                        <a:spcBef>
                          <a:spcPts val="0"/>
                        </a:spcBef>
                        <a:spcAft>
                          <a:spcPts val="0"/>
                        </a:spcAft>
                        <a:buNone/>
                      </a:pPr>
                      <a:r>
                        <a:rPr lang="en-GB" sz="1800" b="1" u="none" strike="noStrike" cap="none">
                          <a:solidFill>
                            <a:srgbClr val="FFFFFF"/>
                          </a:solidFill>
                          <a:latin typeface="Calibri" panose="020F0502020204030204"/>
                          <a:ea typeface="Calibri" panose="020F0502020204030204"/>
                          <a:cs typeface="Calibri" panose="020F0502020204030204"/>
                          <a:sym typeface="Calibri" panose="020F0502020204030204"/>
                        </a:rPr>
                        <a:t>Matches</a:t>
                      </a:r>
                      <a:endParaRPr sz="1800" b="0" u="none" strike="noStrike" cap="non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r>
              <a:tr h="365750">
                <a:tc>
                  <a:txBody>
                    <a:bodyPr/>
                    <a:lstStyle/>
                    <a:p>
                      <a:pPr marL="0" marR="0" lvl="0" indent="0" algn="l" rtl="0">
                        <a:lnSpc>
                          <a:spcPct val="100000"/>
                        </a:lnSpc>
                        <a:spcBef>
                          <a:spcPts val="0"/>
                        </a:spcBef>
                        <a:spcAft>
                          <a:spcPts val="0"/>
                        </a:spcAft>
                        <a:buNone/>
                      </a:pPr>
                      <a:r>
                        <a:rPr lang="en-GB" sz="1800" b="0" u="none" strike="noStrike" cap="none">
                          <a:solidFill>
                            <a:srgbClr val="CC0000"/>
                          </a:solidFill>
                          <a:latin typeface="Courier New" panose="02070309020205020404"/>
                          <a:ea typeface="Courier New" panose="02070309020205020404"/>
                          <a:cs typeface="Courier New" panose="02070309020205020404"/>
                          <a:sym typeface="Courier New" panose="02070309020205020404"/>
                        </a:rPr>
                        <a:t>[wW]oodchuck</a:t>
                      </a:r>
                      <a:endParaRPr sz="1800" b="0" u="none" strike="noStrike" cap="non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u="none" strike="noStrike" cap="none">
                          <a:solidFill>
                            <a:srgbClr val="000000"/>
                          </a:solidFill>
                          <a:latin typeface="Calibri" panose="020F0502020204030204"/>
                          <a:ea typeface="Calibri" panose="020F0502020204030204"/>
                          <a:cs typeface="Calibri" panose="020F0502020204030204"/>
                          <a:sym typeface="Calibri" panose="020F0502020204030204"/>
                        </a:rPr>
                        <a:t>Woodchuck, woodchuck</a:t>
                      </a:r>
                      <a:endParaRPr sz="1800" b="0" u="none" strike="noStrike" cap="non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r>
              <a:tr h="365750">
                <a:tc>
                  <a:txBody>
                    <a:bodyPr/>
                    <a:lstStyle/>
                    <a:p>
                      <a:pPr marL="0" marR="0" lvl="0" indent="0" algn="l" rtl="0">
                        <a:lnSpc>
                          <a:spcPct val="100000"/>
                        </a:lnSpc>
                        <a:spcBef>
                          <a:spcPts val="0"/>
                        </a:spcBef>
                        <a:spcAft>
                          <a:spcPts val="0"/>
                        </a:spcAft>
                        <a:buNone/>
                      </a:pPr>
                      <a:r>
                        <a:rPr lang="en-GB" sz="1800" b="0" u="none" strike="noStrike" cap="none">
                          <a:solidFill>
                            <a:srgbClr val="CC0000"/>
                          </a:solidFill>
                          <a:latin typeface="Courier New" panose="02070309020205020404"/>
                          <a:ea typeface="Courier New" panose="02070309020205020404"/>
                          <a:cs typeface="Courier New" panose="02070309020205020404"/>
                          <a:sym typeface="Courier New" panose="02070309020205020404"/>
                        </a:rPr>
                        <a:t>[1234567890]	</a:t>
                      </a:r>
                      <a:endParaRPr sz="1800" b="0" u="none" strike="noStrike" cap="non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lnSpc>
                          <a:spcPct val="100000"/>
                        </a:lnSpc>
                        <a:spcBef>
                          <a:spcPts val="0"/>
                        </a:spcBef>
                        <a:spcAft>
                          <a:spcPts val="0"/>
                        </a:spcAft>
                        <a:buNone/>
                      </a:pPr>
                      <a:r>
                        <a:rPr lang="en-GB" sz="1800" b="0" u="none" strike="noStrike" cap="none">
                          <a:solidFill>
                            <a:srgbClr val="000000"/>
                          </a:solidFill>
                          <a:latin typeface="Calibri" panose="020F0502020204030204"/>
                          <a:ea typeface="Calibri" panose="020F0502020204030204"/>
                          <a:cs typeface="Calibri" panose="020F0502020204030204"/>
                          <a:sym typeface="Calibri" panose="020F0502020204030204"/>
                        </a:rPr>
                        <a:t>Any digit</a:t>
                      </a:r>
                      <a:endParaRPr sz="1800" b="0" u="none" strike="noStrike" cap="non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r>
            </a:tbl>
          </a:graphicData>
        </a:graphic>
      </p:graphicFrame>
      <p:graphicFrame>
        <p:nvGraphicFramePr>
          <p:cNvPr id="286" name="Google Shape;286;p38"/>
          <p:cNvGraphicFramePr/>
          <p:nvPr/>
        </p:nvGraphicFramePr>
        <p:xfrm>
          <a:off x="762120" y="3089387"/>
          <a:ext cx="8000650" cy="3000000"/>
        </p:xfrm>
        <a:graphic>
          <a:graphicData uri="http://schemas.openxmlformats.org/drawingml/2006/table">
            <a:tbl>
              <a:tblPr>
                <a:noFill/>
                <a:tableStyleId>{86E5D529-9ED4-42E7-9572-30476014F62A}</a:tableStyleId>
              </a:tblPr>
              <a:tblGrid>
                <a:gridCol w="1306100"/>
                <a:gridCol w="2122550"/>
                <a:gridCol w="4572000"/>
              </a:tblGrid>
              <a:tr h="334500">
                <a:tc>
                  <a:txBody>
                    <a:bodyPr/>
                    <a:lstStyle/>
                    <a:p>
                      <a:pPr marL="0" marR="0" lvl="0" indent="0" algn="l" rtl="0">
                        <a:lnSpc>
                          <a:spcPct val="100000"/>
                        </a:lnSpc>
                        <a:spcBef>
                          <a:spcPts val="0"/>
                        </a:spcBef>
                        <a:spcAft>
                          <a:spcPts val="0"/>
                        </a:spcAft>
                        <a:buNone/>
                      </a:pPr>
                      <a:r>
                        <a:rPr lang="en-GB" sz="1800" b="1" u="none" strike="noStrike" cap="none">
                          <a:solidFill>
                            <a:srgbClr val="FFFFFF"/>
                          </a:solidFill>
                          <a:latin typeface="Calibri" panose="020F0502020204030204"/>
                          <a:ea typeface="Calibri" panose="020F0502020204030204"/>
                          <a:cs typeface="Calibri" panose="020F0502020204030204"/>
                          <a:sym typeface="Calibri" panose="020F0502020204030204"/>
                        </a:rPr>
                        <a:t>Pattern</a:t>
                      </a:r>
                      <a:endParaRPr sz="1800" b="0" u="none" strike="noStrike" cap="non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c>
                  <a:txBody>
                    <a:bodyPr/>
                    <a:lstStyle/>
                    <a:p>
                      <a:pPr marL="0" marR="0" lvl="0" indent="0" algn="l" rtl="0">
                        <a:lnSpc>
                          <a:spcPct val="100000"/>
                        </a:lnSpc>
                        <a:spcBef>
                          <a:spcPts val="0"/>
                        </a:spcBef>
                        <a:spcAft>
                          <a:spcPts val="0"/>
                        </a:spcAft>
                        <a:buNone/>
                      </a:pPr>
                      <a:r>
                        <a:rPr lang="en-GB" sz="1800" b="1" u="none" strike="noStrike" cap="none">
                          <a:solidFill>
                            <a:srgbClr val="FFFFFF"/>
                          </a:solidFill>
                          <a:latin typeface="Calibri" panose="020F0502020204030204"/>
                          <a:ea typeface="Calibri" panose="020F0502020204030204"/>
                          <a:cs typeface="Calibri" panose="020F0502020204030204"/>
                          <a:sym typeface="Calibri" panose="020F0502020204030204"/>
                        </a:rPr>
                        <a:t>Matches</a:t>
                      </a:r>
                      <a:endParaRPr sz="1800" b="0" u="none" strike="noStrike" cap="non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c>
                  <a:txBody>
                    <a:bodyPr/>
                    <a:lstStyle/>
                    <a:p>
                      <a:pPr marL="0" marR="0" lvl="0" indent="0" algn="l" rtl="0">
                        <a:spcBef>
                          <a:spcPts val="0"/>
                        </a:spcBef>
                        <a:spcAft>
                          <a:spcPts val="0"/>
                        </a:spcAft>
                        <a:buNone/>
                      </a:pPr>
                      <a:endParaRPr sz="1800"/>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r>
              <a:tr h="479000">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[A-Z]</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An upper case letter</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D</a:t>
                      </a: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renched Blossoms</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r>
              <a:tr h="479000">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[a-z]</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A lower case letter</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lnSpc>
                          <a:spcPct val="100000"/>
                        </a:lnSpc>
                        <a:spcBef>
                          <a:spcPts val="0"/>
                        </a:spcBef>
                        <a:spcAft>
                          <a:spcPts val="0"/>
                        </a:spcAft>
                        <a:buNone/>
                      </a:pP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m</a:t>
                      </a: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y beans were impatient</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r>
              <a:tr h="334500">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[0-9]</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A single digit</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Chapter </a:t>
                      </a: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1</a:t>
                      </a: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 Down the Rabbit Hole</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4">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291" name="Shape 291"/>
        <p:cNvGrpSpPr/>
        <p:nvPr/>
      </p:nvGrpSpPr>
      <p:grpSpPr>
        <a:xfrm>
          <a:off x="0" y="0"/>
          <a:ext cx="0" cy="0"/>
          <a:chOff x="0" y="0"/>
          <a:chExt cx="0" cy="0"/>
        </a:xfrm>
      </p:grpSpPr>
      <p:sp>
        <p:nvSpPr>
          <p:cNvPr id="292" name="Google Shape;292;p39"/>
          <p:cNvSpPr/>
          <p:nvPr/>
        </p:nvSpPr>
        <p:spPr>
          <a:xfrm>
            <a:off x="686160" y="440637"/>
            <a:ext cx="77718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Regular Expressions: Negation in Disjunction</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293" name="Google Shape;293;p39"/>
          <p:cNvSpPr/>
          <p:nvPr/>
        </p:nvSpPr>
        <p:spPr>
          <a:xfrm>
            <a:off x="609600" y="1428750"/>
            <a:ext cx="7619365" cy="345948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Negations</a:t>
            </a:r>
            <a:r>
              <a:rPr lang="en-GB" sz="2400">
                <a:solidFill>
                  <a:srgbClr val="CC0000"/>
                </a:solidFill>
                <a:latin typeface="Courier New" panose="02070309020205020404"/>
                <a:ea typeface="Courier New" panose="02070309020205020404"/>
                <a:cs typeface="Courier New" panose="02070309020205020404"/>
                <a:sym typeface="Courier New" panose="02070309020205020404"/>
              </a:rPr>
              <a:t> [^Ss]</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Carat means negation only when first in []</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500"/>
              </a:spcBef>
              <a:spcAft>
                <a:spcPts val="0"/>
              </a:spcAft>
              <a:buNone/>
            </a:pPr>
            <a:endParaRPr sz="2000">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294" name="Google Shape;294;p39"/>
          <p:cNvGraphicFramePr/>
          <p:nvPr/>
        </p:nvGraphicFramePr>
        <p:xfrm>
          <a:off x="609480" y="2495520"/>
          <a:ext cx="7924325" cy="3000000"/>
        </p:xfrm>
        <a:graphic>
          <a:graphicData uri="http://schemas.openxmlformats.org/drawingml/2006/table">
            <a:tbl>
              <a:tblPr>
                <a:noFill/>
                <a:tableStyleId>{86E5D529-9ED4-42E7-9572-30476014F62A}</a:tableStyleId>
              </a:tblPr>
              <a:tblGrid>
                <a:gridCol w="1584725"/>
                <a:gridCol w="2453400"/>
                <a:gridCol w="3886200"/>
              </a:tblGrid>
              <a:tr h="326150">
                <a:tc>
                  <a:txBody>
                    <a:bodyPr/>
                    <a:lstStyle/>
                    <a:p>
                      <a:pPr marL="0" marR="0" lvl="0" indent="0" algn="l" rtl="0">
                        <a:lnSpc>
                          <a:spcPct val="100000"/>
                        </a:lnSpc>
                        <a:spcBef>
                          <a:spcPts val="0"/>
                        </a:spcBef>
                        <a:spcAft>
                          <a:spcPts val="0"/>
                        </a:spcAft>
                        <a:buNone/>
                      </a:pPr>
                      <a:r>
                        <a:rPr lang="en-GB" sz="1800" b="1" strike="noStrike">
                          <a:solidFill>
                            <a:srgbClr val="FFFFFF"/>
                          </a:solidFill>
                          <a:latin typeface="Calibri" panose="020F0502020204030204"/>
                          <a:ea typeface="Calibri" panose="020F0502020204030204"/>
                          <a:cs typeface="Calibri" panose="020F0502020204030204"/>
                          <a:sym typeface="Calibri" panose="020F0502020204030204"/>
                        </a:rPr>
                        <a:t>Pattern</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c>
                  <a:txBody>
                    <a:bodyPr/>
                    <a:lstStyle/>
                    <a:p>
                      <a:pPr marL="0" marR="0" lvl="0" indent="0" algn="l" rtl="0">
                        <a:lnSpc>
                          <a:spcPct val="100000"/>
                        </a:lnSpc>
                        <a:spcBef>
                          <a:spcPts val="0"/>
                        </a:spcBef>
                        <a:spcAft>
                          <a:spcPts val="0"/>
                        </a:spcAft>
                        <a:buNone/>
                      </a:pPr>
                      <a:r>
                        <a:rPr lang="en-GB" sz="1800" b="1" strike="noStrike">
                          <a:solidFill>
                            <a:srgbClr val="FFFFFF"/>
                          </a:solidFill>
                          <a:latin typeface="Calibri" panose="020F0502020204030204"/>
                          <a:ea typeface="Calibri" panose="020F0502020204030204"/>
                          <a:cs typeface="Calibri" panose="020F0502020204030204"/>
                          <a:sym typeface="Calibri" panose="020F0502020204030204"/>
                        </a:rPr>
                        <a:t>Matches</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c>
                  <a:txBody>
                    <a:bodyPr/>
                    <a:lstStyle/>
                    <a:p>
                      <a:pPr marL="0" marR="0" lvl="0" indent="0" algn="l" rtl="0">
                        <a:spcBef>
                          <a:spcPts val="0"/>
                        </a:spcBef>
                        <a:spcAft>
                          <a:spcPts val="0"/>
                        </a:spcAft>
                        <a:buNone/>
                      </a:pPr>
                      <a:endParaRPr sz="1800"/>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r>
              <a:tr h="555050">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[^A-Z]</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Not an upper case letter</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O</a:t>
                      </a: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y</a:t>
                      </a: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fn pripetchik</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r>
              <a:tr h="326150">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[^Ss]	</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Neither ‘S’ nor ‘s’</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lnSpc>
                          <a:spcPct val="100000"/>
                        </a:lnSpc>
                        <a:spcBef>
                          <a:spcPts val="0"/>
                        </a:spcBef>
                        <a:spcAft>
                          <a:spcPts val="0"/>
                        </a:spcAft>
                        <a:buNone/>
                      </a:pP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I</a:t>
                      </a: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 have no exquisite reason”</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r>
              <a:tr h="326150">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[^e^]</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Neither e nor ^</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1" strike="noStrike">
                          <a:solidFill>
                            <a:srgbClr val="000000"/>
                          </a:solidFill>
                          <a:latin typeface="Courier New" panose="02070309020205020404"/>
                          <a:ea typeface="Courier New" panose="02070309020205020404"/>
                          <a:cs typeface="Courier New" panose="02070309020205020404"/>
                          <a:sym typeface="Courier New" panose="02070309020205020404"/>
                        </a:rPr>
                        <a:t>L</a:t>
                      </a: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ook here</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r>
              <a:tr h="555050">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a^b</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The pattern a carat b</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Look up </a:t>
                      </a: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a^b </a:t>
                      </a: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now</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299" name="Shape 299"/>
        <p:cNvGrpSpPr/>
        <p:nvPr/>
      </p:nvGrpSpPr>
      <p:grpSpPr>
        <a:xfrm>
          <a:off x="0" y="0"/>
          <a:ext cx="0" cy="0"/>
          <a:chOff x="0" y="0"/>
          <a:chExt cx="0" cy="0"/>
        </a:xfrm>
      </p:grpSpPr>
      <p:sp>
        <p:nvSpPr>
          <p:cNvPr id="300" name="Google Shape;300;p40"/>
          <p:cNvSpPr/>
          <p:nvPr/>
        </p:nvSpPr>
        <p:spPr>
          <a:xfrm>
            <a:off x="1371600" y="380880"/>
            <a:ext cx="77718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Regular Expressions: More Disjunction</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301" name="Google Shape;301;p40"/>
          <p:cNvSpPr/>
          <p:nvPr/>
        </p:nvSpPr>
        <p:spPr>
          <a:xfrm>
            <a:off x="609600" y="1428750"/>
            <a:ext cx="7619365" cy="319278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Woodchucks is another name for groundhog!</a:t>
            </a:r>
            <a:endParaRPr sz="24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The pipe | for disjunction</a:t>
            </a:r>
            <a:endParaRPr sz="24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50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302" name="Google Shape;302;p40"/>
          <p:cNvGraphicFramePr/>
          <p:nvPr/>
        </p:nvGraphicFramePr>
        <p:xfrm>
          <a:off x="2047585" y="2872307"/>
          <a:ext cx="5544350" cy="3000000"/>
        </p:xfrm>
        <a:graphic>
          <a:graphicData uri="http://schemas.openxmlformats.org/drawingml/2006/table">
            <a:tbl>
              <a:tblPr>
                <a:noFill/>
                <a:tableStyleId>{86E5D529-9ED4-42E7-9572-30476014F62A}</a:tableStyleId>
              </a:tblPr>
              <a:tblGrid>
                <a:gridCol w="2490200"/>
                <a:gridCol w="3054150"/>
              </a:tblGrid>
              <a:tr h="283225">
                <a:tc>
                  <a:txBody>
                    <a:bodyPr/>
                    <a:lstStyle/>
                    <a:p>
                      <a:pPr marL="0" marR="0" lvl="0" indent="0" algn="l" rtl="0">
                        <a:lnSpc>
                          <a:spcPct val="100000"/>
                        </a:lnSpc>
                        <a:spcBef>
                          <a:spcPts val="0"/>
                        </a:spcBef>
                        <a:spcAft>
                          <a:spcPts val="0"/>
                        </a:spcAft>
                        <a:buNone/>
                      </a:pPr>
                      <a:r>
                        <a:rPr lang="en-GB" sz="1800" b="1" strike="noStrike">
                          <a:solidFill>
                            <a:srgbClr val="FFFFFF"/>
                          </a:solidFill>
                          <a:latin typeface="Calibri" panose="020F0502020204030204"/>
                          <a:ea typeface="Calibri" panose="020F0502020204030204"/>
                          <a:cs typeface="Calibri" panose="020F0502020204030204"/>
                          <a:sym typeface="Calibri" panose="020F0502020204030204"/>
                        </a:rPr>
                        <a:t>Pattern</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c>
                  <a:txBody>
                    <a:bodyPr/>
                    <a:lstStyle/>
                    <a:p>
                      <a:pPr marL="0" marR="0" lvl="0" indent="0" algn="l" rtl="0">
                        <a:lnSpc>
                          <a:spcPct val="100000"/>
                        </a:lnSpc>
                        <a:spcBef>
                          <a:spcPts val="0"/>
                        </a:spcBef>
                        <a:spcAft>
                          <a:spcPts val="0"/>
                        </a:spcAft>
                        <a:buNone/>
                      </a:pPr>
                      <a:r>
                        <a:rPr lang="en-GB" sz="1800" b="1" strike="noStrike">
                          <a:solidFill>
                            <a:srgbClr val="FFFFFF"/>
                          </a:solidFill>
                          <a:latin typeface="Calibri" panose="020F0502020204030204"/>
                          <a:ea typeface="Calibri" panose="020F0502020204030204"/>
                          <a:cs typeface="Calibri" panose="020F0502020204030204"/>
                          <a:sym typeface="Calibri" panose="020F0502020204030204"/>
                        </a:rPr>
                        <a:t>Matches</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r>
              <a:tr h="495625">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yours</a:t>
                      </a:r>
                      <a:r>
                        <a:rPr lang="en-GB" sz="1800" b="1" strike="noStrike">
                          <a:solidFill>
                            <a:srgbClr val="CC0000"/>
                          </a:solidFill>
                          <a:latin typeface="Courier New" panose="02070309020205020404"/>
                          <a:ea typeface="Courier New" panose="02070309020205020404"/>
                          <a:cs typeface="Courier New" panose="02070309020205020404"/>
                          <a:sym typeface="Courier New" panose="02070309020205020404"/>
                        </a:rPr>
                        <a:t>|</a:t>
                      </a: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mine</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yours   mine</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r>
              <a:tr h="283225">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a</a:t>
                      </a:r>
                      <a:r>
                        <a:rPr lang="en-GB" sz="1800" b="1" strike="noStrike">
                          <a:solidFill>
                            <a:srgbClr val="CC0000"/>
                          </a:solidFill>
                          <a:latin typeface="Courier New" panose="02070309020205020404"/>
                          <a:ea typeface="Courier New" panose="02070309020205020404"/>
                          <a:cs typeface="Courier New" panose="02070309020205020404"/>
                          <a:sym typeface="Courier New" panose="02070309020205020404"/>
                        </a:rPr>
                        <a:t>|</a:t>
                      </a: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b</a:t>
                      </a:r>
                      <a:r>
                        <a:rPr lang="en-GB" sz="1800" b="1" strike="noStrike">
                          <a:solidFill>
                            <a:srgbClr val="CC0000"/>
                          </a:solidFill>
                          <a:latin typeface="Courier New" panose="02070309020205020404"/>
                          <a:ea typeface="Courier New" panose="02070309020205020404"/>
                          <a:cs typeface="Courier New" panose="02070309020205020404"/>
                          <a:sym typeface="Courier New" panose="02070309020205020404"/>
                        </a:rPr>
                        <a:t>|</a:t>
                      </a: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c</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 </a:t>
                      </a:r>
                      <a:r>
                        <a:rPr lang="en-GB" sz="1800" b="0" strike="noStrike">
                          <a:solidFill>
                            <a:srgbClr val="FF0000"/>
                          </a:solidFill>
                          <a:latin typeface="Calibri" panose="020F0502020204030204"/>
                          <a:ea typeface="Calibri" panose="020F0502020204030204"/>
                          <a:cs typeface="Calibri" panose="020F0502020204030204"/>
                          <a:sym typeface="Calibri" panose="020F0502020204030204"/>
                        </a:rPr>
                        <a:t>[abc]</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307" name="Shape 307"/>
        <p:cNvGrpSpPr/>
        <p:nvPr/>
      </p:nvGrpSpPr>
      <p:grpSpPr>
        <a:xfrm>
          <a:off x="0" y="0"/>
          <a:ext cx="0" cy="0"/>
          <a:chOff x="0" y="0"/>
          <a:chExt cx="0" cy="0"/>
        </a:xfrm>
      </p:grpSpPr>
      <p:sp>
        <p:nvSpPr>
          <p:cNvPr id="308" name="Google Shape;308;p41"/>
          <p:cNvSpPr/>
          <p:nvPr/>
        </p:nvSpPr>
        <p:spPr>
          <a:xfrm>
            <a:off x="838620" y="19666"/>
            <a:ext cx="7467000" cy="6540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Regular Expressions: </a:t>
            </a:r>
            <a:r>
              <a:rPr lang="en-GB" sz="3200" b="1">
                <a:solidFill>
                  <a:srgbClr val="CC0000"/>
                </a:solidFill>
                <a:latin typeface="Courier New" panose="02070309020205020404"/>
                <a:ea typeface="Courier New" panose="02070309020205020404"/>
                <a:cs typeface="Courier New" panose="02070309020205020404"/>
                <a:sym typeface="Courier New" panose="02070309020205020404"/>
              </a:rPr>
              <a:t>?</a:t>
            </a:r>
            <a:r>
              <a:rPr lang="en-GB" sz="3200" b="1">
                <a:solidFill>
                  <a:srgbClr val="000000"/>
                </a:solidFill>
                <a:latin typeface="Calibri" panose="020F0502020204030204"/>
                <a:ea typeface="Calibri" panose="020F0502020204030204"/>
                <a:cs typeface="Calibri" panose="020F0502020204030204"/>
                <a:sym typeface="Calibri" panose="020F0502020204030204"/>
              </a:rPr>
              <a:t>    </a:t>
            </a:r>
            <a:r>
              <a:rPr lang="en-GB" sz="3200" b="1">
                <a:solidFill>
                  <a:srgbClr val="CC0000"/>
                </a:solidFill>
                <a:latin typeface="Courier New" panose="02070309020205020404"/>
                <a:ea typeface="Courier New" panose="02070309020205020404"/>
                <a:cs typeface="Courier New" panose="02070309020205020404"/>
                <a:sym typeface="Courier New" panose="02070309020205020404"/>
              </a:rPr>
              <a:t>*  +  .</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309" name="Google Shape;309;p41"/>
          <p:cNvSpPr/>
          <p:nvPr/>
        </p:nvSpPr>
        <p:spPr>
          <a:xfrm>
            <a:off x="1440" y="2445480"/>
            <a:ext cx="9143400" cy="460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310" name="Google Shape;310;p41"/>
          <p:cNvSpPr/>
          <p:nvPr/>
        </p:nvSpPr>
        <p:spPr>
          <a:xfrm>
            <a:off x="1219320" y="3714840"/>
            <a:ext cx="7009800" cy="10851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graphicFrame>
        <p:nvGraphicFramePr>
          <p:cNvPr id="311" name="Google Shape;311;p41"/>
          <p:cNvGraphicFramePr/>
          <p:nvPr/>
        </p:nvGraphicFramePr>
        <p:xfrm>
          <a:off x="479254" y="1392341"/>
          <a:ext cx="8489675" cy="3000000"/>
        </p:xfrm>
        <a:graphic>
          <a:graphicData uri="http://schemas.openxmlformats.org/drawingml/2006/table">
            <a:tbl>
              <a:tblPr>
                <a:noFill/>
                <a:tableStyleId>{86E5D529-9ED4-42E7-9572-30476014F62A}</a:tableStyleId>
              </a:tblPr>
              <a:tblGrid>
                <a:gridCol w="1897450"/>
                <a:gridCol w="2681975"/>
                <a:gridCol w="3910250"/>
              </a:tblGrid>
              <a:tr h="283575">
                <a:tc>
                  <a:txBody>
                    <a:bodyPr/>
                    <a:lstStyle/>
                    <a:p>
                      <a:pPr marL="0" marR="0" lvl="0" indent="0" algn="l" rtl="0">
                        <a:lnSpc>
                          <a:spcPct val="100000"/>
                        </a:lnSpc>
                        <a:spcBef>
                          <a:spcPts val="0"/>
                        </a:spcBef>
                        <a:spcAft>
                          <a:spcPts val="0"/>
                        </a:spcAft>
                        <a:buNone/>
                      </a:pPr>
                      <a:r>
                        <a:rPr lang="en-GB" sz="1800" b="1" strike="noStrike">
                          <a:solidFill>
                            <a:srgbClr val="FFFFFF"/>
                          </a:solidFill>
                          <a:latin typeface="Calibri" panose="020F0502020204030204"/>
                          <a:ea typeface="Calibri" panose="020F0502020204030204"/>
                          <a:cs typeface="Calibri" panose="020F0502020204030204"/>
                          <a:sym typeface="Calibri" panose="020F0502020204030204"/>
                        </a:rPr>
                        <a:t>Pattern</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c>
                  <a:txBody>
                    <a:bodyPr/>
                    <a:lstStyle/>
                    <a:p>
                      <a:pPr marL="0" marR="0" lvl="0" indent="0" algn="l" rtl="0">
                        <a:lnSpc>
                          <a:spcPct val="100000"/>
                        </a:lnSpc>
                        <a:spcBef>
                          <a:spcPts val="0"/>
                        </a:spcBef>
                        <a:spcAft>
                          <a:spcPts val="0"/>
                        </a:spcAft>
                        <a:buNone/>
                      </a:pPr>
                      <a:r>
                        <a:rPr lang="en-GB" sz="1800" b="1" strike="noStrike">
                          <a:solidFill>
                            <a:srgbClr val="FFFFFF"/>
                          </a:solidFill>
                          <a:latin typeface="Calibri" panose="020F0502020204030204"/>
                          <a:ea typeface="Calibri" panose="020F0502020204030204"/>
                          <a:cs typeface="Calibri" panose="020F0502020204030204"/>
                          <a:sym typeface="Calibri" panose="020F0502020204030204"/>
                        </a:rPr>
                        <a:t>Matches</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c>
                  <a:txBody>
                    <a:bodyPr/>
                    <a:lstStyle/>
                    <a:p>
                      <a:pPr marL="0" marR="0" lvl="0" indent="0" algn="l" rtl="0">
                        <a:spcBef>
                          <a:spcPts val="0"/>
                        </a:spcBef>
                        <a:spcAft>
                          <a:spcPts val="0"/>
                        </a:spcAft>
                        <a:buNone/>
                      </a:pPr>
                      <a:endParaRPr sz="1800"/>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r>
              <a:tr h="620675">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colou?r</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Optional previous char</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u="sng" strike="noStrike">
                          <a:solidFill>
                            <a:srgbClr val="0000FF"/>
                          </a:solidFill>
                          <a:latin typeface="Courier New" panose="02070309020205020404"/>
                          <a:ea typeface="Courier New" panose="02070309020205020404"/>
                          <a:cs typeface="Courier New" panose="02070309020205020404"/>
                          <a:sym typeface="Courier New" panose="02070309020205020404"/>
                        </a:rPr>
                        <a:t>color</a:t>
                      </a: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    </a:t>
                      </a:r>
                      <a:r>
                        <a:rPr lang="en-GB" sz="1800" b="0" u="sng" strike="noStrike">
                          <a:solidFill>
                            <a:srgbClr val="0000FF"/>
                          </a:solidFill>
                          <a:latin typeface="Courier New" panose="02070309020205020404"/>
                          <a:ea typeface="Courier New" panose="02070309020205020404"/>
                          <a:cs typeface="Courier New" panose="02070309020205020404"/>
                          <a:sym typeface="Courier New" panose="02070309020205020404"/>
                        </a:rPr>
                        <a:t>colour</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r>
              <a:tr h="620675">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oo*h!</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0 or more of previous char</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lnSpc>
                          <a:spcPct val="100000"/>
                        </a:lnSpc>
                        <a:spcBef>
                          <a:spcPts val="0"/>
                        </a:spcBef>
                        <a:spcAft>
                          <a:spcPts val="0"/>
                        </a:spcAft>
                        <a:buNone/>
                      </a:pP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oh!</a:t>
                      </a:r>
                      <a:r>
                        <a:rPr lang="en-GB" sz="1800" b="0" strike="noStrike">
                          <a:solidFill>
                            <a:srgbClr val="3366FF"/>
                          </a:solidFill>
                          <a:latin typeface="Courier New" panose="02070309020205020404"/>
                          <a:ea typeface="Courier New" panose="02070309020205020404"/>
                          <a:cs typeface="Courier New" panose="02070309020205020404"/>
                          <a:sym typeface="Courier New" panose="02070309020205020404"/>
                        </a:rPr>
                        <a:t> </a:t>
                      </a: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ooh!</a:t>
                      </a: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  </a:t>
                      </a: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oooh!</a:t>
                      </a:r>
                      <a:r>
                        <a:rPr lang="en-GB" sz="1800" b="0" strike="noStrike">
                          <a:solidFill>
                            <a:srgbClr val="3366FF"/>
                          </a:solidFill>
                          <a:latin typeface="Courier New" panose="02070309020205020404"/>
                          <a:ea typeface="Courier New" panose="02070309020205020404"/>
                          <a:cs typeface="Courier New" panose="02070309020205020404"/>
                          <a:sym typeface="Courier New" panose="02070309020205020404"/>
                        </a:rPr>
                        <a:t> </a:t>
                      </a: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ooooh!</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r>
              <a:tr h="620675">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o+h!</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1 or more of previous char</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oh!</a:t>
                      </a:r>
                      <a:r>
                        <a:rPr lang="en-GB" sz="1800" b="0" strike="noStrike">
                          <a:solidFill>
                            <a:srgbClr val="3366FF"/>
                          </a:solidFill>
                          <a:latin typeface="Courier New" panose="02070309020205020404"/>
                          <a:ea typeface="Courier New" panose="02070309020205020404"/>
                          <a:cs typeface="Courier New" panose="02070309020205020404"/>
                          <a:sym typeface="Courier New" panose="02070309020205020404"/>
                        </a:rPr>
                        <a:t> </a:t>
                      </a: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ooh!</a:t>
                      </a: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  </a:t>
                      </a: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oooh!</a:t>
                      </a:r>
                      <a:r>
                        <a:rPr lang="en-GB" sz="1800" b="0" strike="noStrike">
                          <a:solidFill>
                            <a:srgbClr val="3366FF"/>
                          </a:solidFill>
                          <a:latin typeface="Courier New" panose="02070309020205020404"/>
                          <a:ea typeface="Courier New" panose="02070309020205020404"/>
                          <a:cs typeface="Courier New" panose="02070309020205020404"/>
                          <a:sym typeface="Courier New" panose="02070309020205020404"/>
                        </a:rPr>
                        <a:t> </a:t>
                      </a: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ooooh!</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r>
              <a:tr h="283575">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baa+</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spcBef>
                          <a:spcPts val="0"/>
                        </a:spcBef>
                        <a:spcAft>
                          <a:spcPts val="0"/>
                        </a:spcAft>
                        <a:buNone/>
                      </a:pPr>
                      <a:endParaRPr sz="1800"/>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lnSpc>
                          <a:spcPct val="100000"/>
                        </a:lnSpc>
                        <a:spcBef>
                          <a:spcPts val="0"/>
                        </a:spcBef>
                        <a:spcAft>
                          <a:spcPts val="0"/>
                        </a:spcAft>
                        <a:buNone/>
                      </a:pP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baa</a:t>
                      </a:r>
                      <a:r>
                        <a:rPr lang="en-GB" sz="1800" b="0" strike="noStrike">
                          <a:solidFill>
                            <a:srgbClr val="3366FF"/>
                          </a:solidFill>
                          <a:latin typeface="Courier New" panose="02070309020205020404"/>
                          <a:ea typeface="Courier New" panose="02070309020205020404"/>
                          <a:cs typeface="Courier New" panose="02070309020205020404"/>
                          <a:sym typeface="Courier New" panose="02070309020205020404"/>
                        </a:rPr>
                        <a:t> </a:t>
                      </a: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baaa</a:t>
                      </a:r>
                      <a:r>
                        <a:rPr lang="en-GB" sz="1800" b="0" strike="noStrike">
                          <a:solidFill>
                            <a:srgbClr val="3366FF"/>
                          </a:solidFill>
                          <a:latin typeface="Courier New" panose="02070309020205020404"/>
                          <a:ea typeface="Courier New" panose="02070309020205020404"/>
                          <a:cs typeface="Courier New" panose="02070309020205020404"/>
                          <a:sym typeface="Courier New" panose="02070309020205020404"/>
                        </a:rPr>
                        <a:t> </a:t>
                      </a: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baaaa</a:t>
                      </a:r>
                      <a:r>
                        <a:rPr lang="en-GB" sz="1800" b="0" strike="noStrike">
                          <a:solidFill>
                            <a:srgbClr val="3366FF"/>
                          </a:solidFill>
                          <a:latin typeface="Courier New" panose="02070309020205020404"/>
                          <a:ea typeface="Courier New" panose="02070309020205020404"/>
                          <a:cs typeface="Courier New" panose="02070309020205020404"/>
                          <a:sym typeface="Courier New" panose="02070309020205020404"/>
                        </a:rPr>
                        <a:t> </a:t>
                      </a: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baaaaa</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r>
              <a:tr h="434300">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beg.n</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latin typeface="Arial" panose="020B0604020202020204"/>
                          <a:ea typeface="Arial" panose="020B0604020202020204"/>
                          <a:cs typeface="Arial" panose="020B0604020202020204"/>
                          <a:sym typeface="Arial" panose="020B0604020202020204"/>
                        </a:rPr>
                        <a:t>1 char (any char) </a:t>
                      </a:r>
                      <a:endParaRPr sz="1100"/>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begin begun begun beg3n</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628650" y="172879"/>
            <a:ext cx="7886700" cy="994200"/>
          </a:xfrm>
        </p:spPr>
        <p:txBody>
          <a:bodyPr/>
          <a:lstStyle/>
          <a:p>
            <a:pPr eaLnBrk="1" hangingPunct="1"/>
            <a:r>
              <a:rPr lang="en-US" dirty="0"/>
              <a:t>The iterative process of writing regex's</a:t>
            </a:r>
            <a:endParaRPr lang="en-US" dirty="0"/>
          </a:p>
        </p:txBody>
      </p:sp>
      <p:sp>
        <p:nvSpPr>
          <p:cNvPr id="95235" name="Rectangle 3"/>
          <p:cNvSpPr>
            <a:spLocks noGrp="1" noChangeArrowheads="1"/>
          </p:cNvSpPr>
          <p:nvPr>
            <p:ph idx="1"/>
          </p:nvPr>
        </p:nvSpPr>
        <p:spPr>
          <a:xfrm>
            <a:off x="245110" y="971550"/>
            <a:ext cx="8121650" cy="4051935"/>
          </a:xfrm>
        </p:spPr>
        <p:txBody>
          <a:bodyPr>
            <a:normAutofit lnSpcReduction="20000"/>
          </a:bodyPr>
          <a:lstStyle/>
          <a:p>
            <a:pPr eaLnBrk="1" hangingPunct="1"/>
            <a:r>
              <a:rPr lang="en-US" sz="2800" dirty="0"/>
              <a:t>Find me all instances of the word “the” in a text.</a:t>
            </a:r>
            <a:endParaRPr lang="en-US" sz="2800" dirty="0"/>
          </a:p>
          <a:p>
            <a:pPr eaLnBrk="1" hangingPunct="1"/>
            <a:endParaRPr lang="en-US" sz="2800" dirty="0"/>
          </a:p>
          <a:p>
            <a:pPr marL="457200" lvl="1" indent="0" eaLnBrk="1" hangingPunct="1">
              <a:buNone/>
            </a:pPr>
            <a:r>
              <a:rPr lang="en-US" sz="2800" dirty="0">
                <a:solidFill>
                  <a:srgbClr val="A50021"/>
                </a:solidFill>
                <a:latin typeface="Courier"/>
                <a:cs typeface="Courier"/>
              </a:rPr>
              <a:t>the</a:t>
            </a:r>
            <a:endParaRPr lang="en-US" sz="2800" dirty="0">
              <a:solidFill>
                <a:srgbClr val="A50021"/>
              </a:solidFill>
              <a:latin typeface="Courier"/>
              <a:cs typeface="Courier"/>
            </a:endParaRPr>
          </a:p>
          <a:p>
            <a:pPr marL="800100" lvl="2" indent="0" eaLnBrk="1" hangingPunct="1">
              <a:buNone/>
            </a:pPr>
            <a:r>
              <a:rPr lang="en-US" sz="2800" dirty="0">
                <a:solidFill>
                  <a:srgbClr val="000000"/>
                </a:solidFill>
                <a:latin typeface="Calibri" panose="020F0502020204030204"/>
                <a:cs typeface="Calibri" panose="020F0502020204030204"/>
              </a:rPr>
              <a:t>Misses capitalized examples</a:t>
            </a:r>
            <a:endParaRPr lang="en-US" sz="2800" dirty="0">
              <a:solidFill>
                <a:srgbClr val="000000"/>
              </a:solidFill>
              <a:latin typeface="Calibri" panose="020F0502020204030204"/>
              <a:cs typeface="Calibri" panose="020F0502020204030204"/>
            </a:endParaRPr>
          </a:p>
          <a:p>
            <a:pPr marL="800100" lvl="2" indent="0" eaLnBrk="1" hangingPunct="1">
              <a:buNone/>
            </a:pPr>
            <a:endParaRPr lang="en-US" sz="2800" dirty="0">
              <a:solidFill>
                <a:srgbClr val="000000"/>
              </a:solidFill>
              <a:latin typeface="Calibri" panose="020F0502020204030204"/>
              <a:cs typeface="Calibri" panose="020F0502020204030204"/>
            </a:endParaRPr>
          </a:p>
          <a:p>
            <a:pPr marL="457200" lvl="1" indent="0" eaLnBrk="1" hangingPunct="1">
              <a:buNone/>
            </a:pPr>
            <a:r>
              <a:rPr lang="en-US" sz="2800" dirty="0">
                <a:solidFill>
                  <a:srgbClr val="009900"/>
                </a:solidFill>
                <a:latin typeface="Courier"/>
                <a:cs typeface="Courier"/>
              </a:rPr>
              <a:t>[</a:t>
            </a:r>
            <a:r>
              <a:rPr lang="en-US" sz="2800" dirty="0" err="1">
                <a:solidFill>
                  <a:srgbClr val="009900"/>
                </a:solidFill>
                <a:latin typeface="Courier"/>
                <a:cs typeface="Courier"/>
              </a:rPr>
              <a:t>tT</a:t>
            </a:r>
            <a:r>
              <a:rPr lang="en-US" sz="2800" dirty="0">
                <a:solidFill>
                  <a:srgbClr val="009900"/>
                </a:solidFill>
                <a:latin typeface="Courier"/>
                <a:cs typeface="Courier"/>
              </a:rPr>
              <a:t>]he</a:t>
            </a:r>
            <a:endParaRPr lang="en-US" sz="2800" dirty="0">
              <a:solidFill>
                <a:srgbClr val="009900"/>
              </a:solidFill>
              <a:latin typeface="Courier"/>
              <a:cs typeface="Courier"/>
            </a:endParaRPr>
          </a:p>
          <a:p>
            <a:pPr marL="800100" lvl="2" indent="0" eaLnBrk="1" hangingPunct="1">
              <a:buNone/>
            </a:pPr>
            <a:r>
              <a:rPr lang="en-US" sz="2800" dirty="0">
                <a:latin typeface="Calibri" panose="020F0502020204030204"/>
                <a:cs typeface="Calibri" panose="020F0502020204030204"/>
              </a:rPr>
              <a:t>Incorrectly returns </a:t>
            </a:r>
            <a:r>
              <a:rPr lang="en-US" sz="2800" dirty="0">
                <a:latin typeface="Courier"/>
                <a:cs typeface="Courier"/>
              </a:rPr>
              <a:t>other</a:t>
            </a:r>
            <a:r>
              <a:rPr lang="en-US" sz="2800" dirty="0">
                <a:latin typeface="Calibri" panose="020F0502020204030204"/>
                <a:cs typeface="Calibri" panose="020F0502020204030204"/>
              </a:rPr>
              <a:t> or </a:t>
            </a:r>
            <a:r>
              <a:rPr lang="en-US" sz="2800" dirty="0">
                <a:latin typeface="Courier"/>
                <a:cs typeface="Calibri" panose="020F0502020204030204"/>
              </a:rPr>
              <a:t>T</a:t>
            </a:r>
            <a:r>
              <a:rPr lang="en-US" sz="2800" dirty="0">
                <a:latin typeface="Courier"/>
                <a:cs typeface="Courier"/>
              </a:rPr>
              <a:t>heology</a:t>
            </a:r>
            <a:endParaRPr lang="en-US" sz="2800" dirty="0">
              <a:latin typeface="Courier"/>
              <a:cs typeface="Courier"/>
            </a:endParaRPr>
          </a:p>
          <a:p>
            <a:pPr marL="800100" lvl="2" indent="0" eaLnBrk="1" hangingPunct="1">
              <a:buNone/>
            </a:pPr>
            <a:endParaRPr lang="en-US" sz="2800" dirty="0">
              <a:latin typeface="Courier"/>
              <a:cs typeface="Courier"/>
            </a:endParaRPr>
          </a:p>
          <a:p>
            <a:pPr marL="457200" lvl="1" indent="0" eaLnBrk="1" hangingPunct="1">
              <a:buNone/>
            </a:pPr>
            <a:r>
              <a:rPr lang="en-US" sz="2800" dirty="0">
                <a:solidFill>
                  <a:srgbClr val="0066FF"/>
                </a:solidFill>
                <a:latin typeface="Courier"/>
                <a:cs typeface="Courier"/>
              </a:rPr>
              <a:t>\W</a:t>
            </a:r>
            <a:r>
              <a:rPr lang="en-US" sz="2800" dirty="0">
                <a:solidFill>
                  <a:srgbClr val="CC3300"/>
                </a:solidFill>
                <a:latin typeface="Courier"/>
                <a:cs typeface="Courier"/>
              </a:rPr>
              <a:t>[</a:t>
            </a:r>
            <a:r>
              <a:rPr lang="en-US" sz="2800" dirty="0" err="1">
                <a:solidFill>
                  <a:srgbClr val="CC3300"/>
                </a:solidFill>
                <a:latin typeface="Courier"/>
                <a:cs typeface="Courier"/>
              </a:rPr>
              <a:t>tT</a:t>
            </a:r>
            <a:r>
              <a:rPr lang="en-US" sz="2800" dirty="0">
                <a:solidFill>
                  <a:srgbClr val="CC3300"/>
                </a:solidFill>
                <a:latin typeface="Courier"/>
                <a:cs typeface="Courier"/>
              </a:rPr>
              <a:t>]</a:t>
            </a:r>
            <a:r>
              <a:rPr lang="en-US" sz="2800" dirty="0">
                <a:latin typeface="Courier"/>
                <a:cs typeface="Courier"/>
              </a:rPr>
              <a:t>he</a:t>
            </a:r>
            <a:r>
              <a:rPr lang="en-US" sz="2800" dirty="0">
                <a:solidFill>
                  <a:srgbClr val="0066FF"/>
                </a:solidFill>
                <a:latin typeface="Courier"/>
                <a:cs typeface="Courier"/>
              </a:rPr>
              <a:t>\W</a:t>
            </a:r>
            <a:endParaRPr lang="en-US" sz="2800" dirty="0">
              <a:solidFill>
                <a:srgbClr val="0066FF"/>
              </a:solidFill>
              <a:latin typeface="Courier"/>
              <a:cs typeface="Courie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52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523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523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523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523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523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lstStyle/>
          <a:p>
            <a:pPr eaLnBrk="1" hangingPunct="1"/>
            <a:r>
              <a:rPr lang="en-US" sz="4000" dirty="0">
                <a:latin typeface="Calibri (Headings)"/>
                <a:ea typeface="MS PGothic" panose="020B0600070205080204" charset="-128"/>
                <a:cs typeface="Calibri (Headings)"/>
              </a:rPr>
              <a:t>Basic Text Processing</a:t>
            </a:r>
            <a:endParaRPr lang="en-US" sz="4000" dirty="0">
              <a:latin typeface="Calibri (Headings)"/>
              <a:ea typeface="MS PGothic" panose="020B0600070205080204" charset="-128"/>
              <a:cs typeface="Calibri (Headings)"/>
            </a:endParaRPr>
          </a:p>
        </p:txBody>
      </p:sp>
      <p:sp>
        <p:nvSpPr>
          <p:cNvPr id="16387" name="Rectangle 6"/>
          <p:cNvSpPr>
            <a:spLocks noGrp="1" noChangeArrowheads="1"/>
          </p:cNvSpPr>
          <p:nvPr>
            <p:ph idx="1"/>
          </p:nvPr>
        </p:nvSpPr>
        <p:spPr>
          <a:xfrm>
            <a:off x="3657600" y="209550"/>
            <a:ext cx="5009393" cy="1691640"/>
          </a:xfrm>
        </p:spPr>
        <p:txBody>
          <a:bodyPr/>
          <a:lstStyle/>
          <a:p>
            <a:pPr eaLnBrk="1" hangingPunct="1">
              <a:buFont typeface="Times" pitchFamily="-65" charset="0"/>
              <a:buNone/>
            </a:pPr>
            <a:r>
              <a:rPr lang="en-US" sz="3600" dirty="0">
                <a:solidFill>
                  <a:srgbClr val="A4001D"/>
                </a:solidFill>
                <a:latin typeface="Calibri" panose="020F0502020204030204"/>
                <a:ea typeface="MS PGothic" panose="020B0600070205080204" charset="-128"/>
                <a:cs typeface="Calibri" panose="020F0502020204030204"/>
              </a:rPr>
              <a:t>More Regular Expressions: Substitutions and ELIZA</a:t>
            </a:r>
            <a:endParaRPr lang="en-US" sz="3600" dirty="0">
              <a:solidFill>
                <a:srgbClr val="A4001D"/>
              </a:solidFill>
              <a:latin typeface="Calibri" panose="020F0502020204030204"/>
              <a:ea typeface="MS PGothic" panose="020B0600070205080204" charset="-128"/>
              <a:cs typeface="Calibri" panose="020F0502020204030204"/>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Substitutions</a:t>
            </a:r>
            <a:endParaRPr lang="en-US" dirty="0"/>
          </a:p>
        </p:txBody>
      </p:sp>
      <p:sp>
        <p:nvSpPr>
          <p:cNvPr id="3" name="Content Placeholder 2"/>
          <p:cNvSpPr>
            <a:spLocks noGrp="1"/>
          </p:cNvSpPr>
          <p:nvPr>
            <p:ph idx="1"/>
          </p:nvPr>
        </p:nvSpPr>
        <p:spPr/>
        <p:txBody>
          <a:bodyPr/>
          <a:lstStyle/>
          <a:p>
            <a:r>
              <a:rPr lang="en-US" dirty="0">
                <a:latin typeface="Calibri" panose="020F0502020204030204" charset="0"/>
                <a:cs typeface="Calibri" panose="020F0502020204030204" charset="0"/>
              </a:rPr>
              <a:t>Substitution in Python and UNIX commands:</a:t>
            </a:r>
            <a:endParaRPr lang="en-US" dirty="0">
              <a:latin typeface="Calibri" panose="020F0502020204030204" charset="0"/>
              <a:cs typeface="Calibri" panose="020F0502020204030204" charset="0"/>
            </a:endParaRPr>
          </a:p>
          <a:p>
            <a:endParaRPr lang="en-US" dirty="0">
              <a:latin typeface="Courier" charset="0"/>
            </a:endParaRPr>
          </a:p>
          <a:p>
            <a:r>
              <a:rPr lang="en-US" dirty="0">
                <a:latin typeface="Courier" charset="0"/>
              </a:rPr>
              <a:t>s/regexp1/pattern/ </a:t>
            </a:r>
            <a:endParaRPr lang="en-US" dirty="0">
              <a:latin typeface="Courier" charset="0"/>
            </a:endParaRPr>
          </a:p>
          <a:p>
            <a:r>
              <a:rPr lang="en-US" dirty="0">
                <a:latin typeface="Calibri" panose="020F0502020204030204" charset="0"/>
                <a:cs typeface="Calibri" panose="020F0502020204030204" charset="0"/>
              </a:rPr>
              <a:t>e.g.:</a:t>
            </a:r>
            <a:endParaRPr lang="en-US" dirty="0">
              <a:latin typeface="Calibri" panose="020F0502020204030204" charset="0"/>
              <a:cs typeface="Calibri" panose="020F0502020204030204" charset="0"/>
            </a:endParaRPr>
          </a:p>
          <a:p>
            <a:r>
              <a:rPr lang="en-US" dirty="0">
                <a:latin typeface="Courier" charset="0"/>
              </a:rPr>
              <a:t>s/</a:t>
            </a:r>
            <a:r>
              <a:rPr lang="en-US" dirty="0" err="1">
                <a:latin typeface="Courier" charset="0"/>
              </a:rPr>
              <a:t>colour</a:t>
            </a:r>
            <a:r>
              <a:rPr lang="en-US" dirty="0">
                <a:latin typeface="Courier" charset="0"/>
              </a:rPr>
              <a:t>/color/ </a:t>
            </a:r>
            <a:endParaRPr lang="en-US" dirty="0">
              <a:latin typeface="Courier" charset="0"/>
            </a:endParaRP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91" name="Shape 91"/>
        <p:cNvGrpSpPr/>
        <p:nvPr/>
      </p:nvGrpSpPr>
      <p:grpSpPr>
        <a:xfrm>
          <a:off x="0" y="0"/>
          <a:ext cx="0" cy="0"/>
          <a:chOff x="0" y="0"/>
          <a:chExt cx="0" cy="0"/>
        </a:xfrm>
      </p:grpSpPr>
      <p:sp>
        <p:nvSpPr>
          <p:cNvPr id="92" name="Google Shape;92;p19"/>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NLP definition </a:t>
            </a:r>
            <a:endParaRPr lang="en-GB"/>
          </a:p>
        </p:txBody>
      </p:sp>
      <p:sp>
        <p:nvSpPr>
          <p:cNvPr id="93" name="Google Shape;93;p19"/>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en-GB">
                <a:solidFill>
                  <a:schemeClr val="dk1"/>
                </a:solidFill>
              </a:rPr>
              <a:t>Natural Language Processing (NLP) is a field of artificial intelligence (AI) that focuses on the interaction between computers and humans through natural language. </a:t>
            </a:r>
            <a:endParaRPr>
              <a:solidFill>
                <a:schemeClr val="dk1"/>
              </a:solidFill>
            </a:endParaRPr>
          </a:p>
          <a:p>
            <a:pPr marL="0" lvl="0" indent="0" algn="l" rtl="0">
              <a:spcBef>
                <a:spcPts val="1200"/>
              </a:spcBef>
              <a:spcAft>
                <a:spcPts val="0"/>
              </a:spcAft>
              <a:buNone/>
            </a:pPr>
            <a:endParaRPr>
              <a:solidFill>
                <a:schemeClr val="dk1"/>
              </a:solidFill>
            </a:endParaRPr>
          </a:p>
          <a:p>
            <a:pPr marL="457200" lvl="0" indent="-342900" algn="l" rtl="0">
              <a:spcBef>
                <a:spcPts val="1200"/>
              </a:spcBef>
              <a:spcAft>
                <a:spcPts val="0"/>
              </a:spcAft>
              <a:buClr>
                <a:schemeClr val="dk1"/>
              </a:buClr>
              <a:buSzPts val="1800"/>
              <a:buChar char="●"/>
            </a:pPr>
            <a:r>
              <a:rPr lang="en-GB">
                <a:solidFill>
                  <a:schemeClr val="dk1"/>
                </a:solidFill>
              </a:rPr>
              <a:t>The goal of NLP is to enable computers to understand, interpret, and generate human language in a way that is both meaningful and useful</a:t>
            </a:r>
            <a:endParaRPr>
              <a:solidFill>
                <a:schemeClr val="dk1"/>
              </a:solidFill>
            </a:endParaRPr>
          </a:p>
          <a:p>
            <a:pPr marL="0" lvl="0" indent="0" algn="l" rtl="0">
              <a:spcBef>
                <a:spcPts val="1200"/>
              </a:spcBef>
              <a:spcAft>
                <a:spcPts val="1200"/>
              </a:spcAft>
              <a:buNone/>
            </a:pPr>
            <a:endParaRPr>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Application: ELIZA</a:t>
            </a:r>
            <a:endParaRPr lang="en-US" dirty="0"/>
          </a:p>
        </p:txBody>
      </p:sp>
      <p:sp>
        <p:nvSpPr>
          <p:cNvPr id="3" name="Content Placeholder 2"/>
          <p:cNvSpPr>
            <a:spLocks noGrp="1"/>
          </p:cNvSpPr>
          <p:nvPr>
            <p:ph idx="1"/>
          </p:nvPr>
        </p:nvSpPr>
        <p:spPr>
          <a:xfrm>
            <a:off x="822960" y="971550"/>
            <a:ext cx="8244840" cy="3429000"/>
          </a:xfrm>
        </p:spPr>
        <p:txBody>
          <a:bodyPr>
            <a:noAutofit/>
          </a:bodyPr>
          <a:lstStyle/>
          <a:p>
            <a:r>
              <a:rPr lang="en-US" dirty="0"/>
              <a:t>Early NLP system that imitated a Rogerian psychotherapist </a:t>
            </a:r>
            <a:endParaRPr lang="en-US" dirty="0"/>
          </a:p>
          <a:p>
            <a:pPr lvl="1"/>
            <a:r>
              <a:rPr lang="en-US" dirty="0"/>
              <a:t>Joseph </a:t>
            </a:r>
            <a:r>
              <a:rPr lang="en-US" dirty="0" err="1"/>
              <a:t>Weizenbaum</a:t>
            </a:r>
            <a:r>
              <a:rPr lang="en-US" dirty="0"/>
              <a:t>, 1966. </a:t>
            </a:r>
            <a:endParaRPr lang="en-US" dirty="0"/>
          </a:p>
          <a:p>
            <a:endParaRPr lang="en-US" dirty="0"/>
          </a:p>
          <a:p>
            <a:r>
              <a:rPr lang="en-US" dirty="0"/>
              <a:t>Uses pattern matching to match, e.g.,:</a:t>
            </a:r>
            <a:endParaRPr lang="en-US" dirty="0"/>
          </a:p>
          <a:p>
            <a:pPr lvl="1"/>
            <a:r>
              <a:rPr lang="en-US" dirty="0">
                <a:solidFill>
                  <a:srgbClr val="0070C0"/>
                </a:solidFill>
                <a:latin typeface="Courier" charset="0"/>
              </a:rPr>
              <a:t>“I need X” </a:t>
            </a:r>
            <a:endParaRPr lang="en-US" dirty="0">
              <a:solidFill>
                <a:srgbClr val="0070C0"/>
              </a:solidFill>
              <a:latin typeface="Courier" charset="0"/>
            </a:endParaRPr>
          </a:p>
          <a:p>
            <a:pPr marL="151130" lvl="1" indent="0">
              <a:buNone/>
            </a:pPr>
            <a:r>
              <a:rPr lang="en-US" sz="2800" dirty="0"/>
              <a:t>and translates them into, e.g.</a:t>
            </a:r>
            <a:endParaRPr lang="en-US" sz="2800" dirty="0"/>
          </a:p>
          <a:p>
            <a:pPr lvl="1"/>
            <a:r>
              <a:rPr lang="en-US" dirty="0">
                <a:solidFill>
                  <a:srgbClr val="0070C0"/>
                </a:solidFill>
                <a:latin typeface="Courier" charset="0"/>
              </a:rPr>
              <a:t>“What would it mean to you if you got X? </a:t>
            </a:r>
            <a:endParaRPr lang="en-US" dirty="0">
              <a:solidFill>
                <a:srgbClr val="0070C0"/>
              </a:solidFill>
              <a:latin typeface="Courier"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Application: ELIZA</a:t>
            </a:r>
            <a:endParaRPr lang="en-US" dirty="0"/>
          </a:p>
        </p:txBody>
      </p:sp>
      <p:sp>
        <p:nvSpPr>
          <p:cNvPr id="3" name="Content Placeholder 2"/>
          <p:cNvSpPr>
            <a:spLocks noGrp="1"/>
          </p:cNvSpPr>
          <p:nvPr>
            <p:ph idx="1"/>
          </p:nvPr>
        </p:nvSpPr>
        <p:spPr>
          <a:xfrm>
            <a:off x="822960" y="971550"/>
            <a:ext cx="8244840" cy="3429000"/>
          </a:xfrm>
        </p:spPr>
        <p:txBody>
          <a:bodyPr>
            <a:noAutofit/>
          </a:bodyPr>
          <a:lstStyle/>
          <a:p>
            <a:r>
              <a:rPr lang="en-US" sz="2400" dirty="0"/>
              <a:t>Early NLP system that imitated a Rogerian psychotherapist </a:t>
            </a:r>
            <a:endParaRPr lang="en-US" sz="2400" dirty="0"/>
          </a:p>
          <a:p>
            <a:pPr lvl="1"/>
            <a:r>
              <a:rPr lang="en-US" sz="1800" dirty="0"/>
              <a:t>Joseph </a:t>
            </a:r>
            <a:r>
              <a:rPr lang="en-US" sz="1800" dirty="0" err="1"/>
              <a:t>Weizenbaum</a:t>
            </a:r>
            <a:r>
              <a:rPr lang="en-US" sz="1800" dirty="0"/>
              <a:t>, 1966. </a:t>
            </a:r>
            <a:endParaRPr lang="en-US" sz="1800" dirty="0"/>
          </a:p>
          <a:p>
            <a:endParaRPr lang="en-US" sz="2400" dirty="0"/>
          </a:p>
          <a:p>
            <a:r>
              <a:rPr lang="en-US" sz="2400" dirty="0"/>
              <a:t>Uses pattern matching to match, e.g.,:</a:t>
            </a:r>
            <a:endParaRPr lang="en-US" sz="2400" dirty="0"/>
          </a:p>
          <a:p>
            <a:pPr lvl="1"/>
            <a:r>
              <a:rPr lang="en-US" sz="1800" dirty="0">
                <a:solidFill>
                  <a:srgbClr val="0070C0"/>
                </a:solidFill>
                <a:latin typeface="Courier" charset="0"/>
              </a:rPr>
              <a:t>“I need X” </a:t>
            </a:r>
            <a:endParaRPr lang="en-US" sz="1800" dirty="0">
              <a:solidFill>
                <a:srgbClr val="0070C0"/>
              </a:solidFill>
              <a:latin typeface="Courier" charset="0"/>
            </a:endParaRPr>
          </a:p>
          <a:p>
            <a:pPr marL="151130" lvl="1" indent="0">
              <a:buNone/>
            </a:pPr>
            <a:r>
              <a:rPr lang="en-US" sz="3600" dirty="0"/>
              <a:t>and translates them into, e.g.</a:t>
            </a:r>
            <a:endParaRPr lang="en-US" sz="3600" dirty="0"/>
          </a:p>
          <a:p>
            <a:pPr lvl="1"/>
            <a:r>
              <a:rPr lang="en-US" sz="1800" dirty="0">
                <a:solidFill>
                  <a:srgbClr val="0070C0"/>
                </a:solidFill>
                <a:latin typeface="Courier" charset="0"/>
              </a:rPr>
              <a:t>“What would it mean to you if you got X? </a:t>
            </a:r>
            <a:endParaRPr lang="en-US" sz="1800" dirty="0">
              <a:solidFill>
                <a:srgbClr val="0070C0"/>
              </a:solidFill>
              <a:latin typeface="Courier"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Application: ELIZA</a:t>
            </a:r>
            <a:endParaRPr lang="en-US" dirty="0"/>
          </a:p>
        </p:txBody>
      </p:sp>
      <p:sp>
        <p:nvSpPr>
          <p:cNvPr id="3" name="Content Placeholder 2"/>
          <p:cNvSpPr>
            <a:spLocks noGrp="1"/>
          </p:cNvSpPr>
          <p:nvPr>
            <p:ph idx="1"/>
          </p:nvPr>
        </p:nvSpPr>
        <p:spPr>
          <a:xfrm>
            <a:off x="822960" y="971550"/>
            <a:ext cx="8035290" cy="3429000"/>
          </a:xfrm>
        </p:spPr>
        <p:txBody>
          <a:bodyPr>
            <a:noAutofit/>
          </a:bodyPr>
          <a:lstStyle/>
          <a:p>
            <a:pPr marL="0" indent="0">
              <a:buNone/>
            </a:pPr>
            <a:r>
              <a:rPr lang="en-US" sz="2600" dirty="0"/>
              <a:t>Men are all alike.</a:t>
            </a:r>
            <a:br>
              <a:rPr lang="en-US" sz="2600" dirty="0"/>
            </a:br>
            <a:r>
              <a:rPr lang="en-US" sz="2600" dirty="0">
                <a:solidFill>
                  <a:srgbClr val="00B050"/>
                </a:solidFill>
              </a:rPr>
              <a:t>IN WHAT WAY</a:t>
            </a:r>
            <a:endParaRPr lang="en-US" sz="2600" dirty="0"/>
          </a:p>
          <a:p>
            <a:pPr marL="0" indent="0">
              <a:buNone/>
            </a:pPr>
            <a:r>
              <a:rPr lang="en-US" sz="2600" dirty="0"/>
              <a:t>They're always bugging us about something or other. </a:t>
            </a:r>
            <a:r>
              <a:rPr lang="en-US" sz="2600" dirty="0">
                <a:solidFill>
                  <a:srgbClr val="00B050"/>
                </a:solidFill>
              </a:rPr>
              <a:t>CAN YOU THINK OF A SPECIFIC EXAMPLE </a:t>
            </a:r>
            <a:endParaRPr lang="en-US" sz="2600" dirty="0">
              <a:solidFill>
                <a:srgbClr val="00B050"/>
              </a:solidFill>
            </a:endParaRPr>
          </a:p>
          <a:p>
            <a:pPr marL="0" indent="0">
              <a:buNone/>
            </a:pPr>
            <a:r>
              <a:rPr lang="en-US" sz="2600" dirty="0"/>
              <a:t>Well, my friend made me come here.</a:t>
            </a:r>
            <a:br>
              <a:rPr lang="en-US" sz="2600" dirty="0"/>
            </a:br>
            <a:r>
              <a:rPr lang="en-US" sz="2600" dirty="0">
                <a:solidFill>
                  <a:srgbClr val="00B050"/>
                </a:solidFill>
              </a:rPr>
              <a:t>YOUR FRIEND MADE YOU COME HERE </a:t>
            </a:r>
            <a:endParaRPr lang="en-US" sz="2600" dirty="0">
              <a:solidFill>
                <a:srgbClr val="00B050"/>
              </a:solidFill>
            </a:endParaRPr>
          </a:p>
          <a:p>
            <a:pPr marL="0" indent="0">
              <a:buNone/>
            </a:pPr>
            <a:r>
              <a:rPr lang="en-US" sz="2600" dirty="0"/>
              <a:t>He says I'm depressed much of the time.</a:t>
            </a:r>
            <a:br>
              <a:rPr lang="en-US" sz="2600" dirty="0"/>
            </a:br>
            <a:r>
              <a:rPr lang="en-US" sz="2600" dirty="0">
                <a:solidFill>
                  <a:srgbClr val="00B050"/>
                </a:solidFill>
              </a:rPr>
              <a:t>I AM SORRY TO HEAR YOU ARE DEPRESSED </a:t>
            </a:r>
            <a:endParaRPr lang="en-US" sz="2600" dirty="0">
              <a:solidFill>
                <a:srgbClr val="00B05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ELIZA works</a:t>
            </a:r>
            <a:endParaRPr lang="en-US" dirty="0"/>
          </a:p>
        </p:txBody>
      </p:sp>
      <p:sp>
        <p:nvSpPr>
          <p:cNvPr id="3" name="Content Placeholder 2"/>
          <p:cNvSpPr>
            <a:spLocks noGrp="1"/>
          </p:cNvSpPr>
          <p:nvPr>
            <p:ph idx="1"/>
          </p:nvPr>
        </p:nvSpPr>
        <p:spPr>
          <a:xfrm>
            <a:off x="222885" y="1200150"/>
            <a:ext cx="8807450" cy="3429000"/>
          </a:xfrm>
        </p:spPr>
        <p:txBody>
          <a:bodyPr/>
          <a:lstStyle/>
          <a:p>
            <a:r>
              <a:rPr lang="en-US" sz="2000" dirty="0"/>
              <a:t>s/.* I’M (</a:t>
            </a:r>
            <a:r>
              <a:rPr lang="en-US" sz="2000" dirty="0" err="1"/>
              <a:t>depressed|sad</a:t>
            </a:r>
            <a:r>
              <a:rPr lang="en-US" sz="2000" dirty="0"/>
              <a:t>) .*/I AM SORRY TO HEAR YOU ARE \1/ </a:t>
            </a:r>
            <a:endParaRPr lang="en-US" sz="2000" dirty="0"/>
          </a:p>
          <a:p>
            <a:r>
              <a:rPr lang="en-US" sz="2000" dirty="0"/>
              <a:t>s/.* I AM (</a:t>
            </a:r>
            <a:r>
              <a:rPr lang="en-US" sz="2000" dirty="0" err="1"/>
              <a:t>depressed|sad</a:t>
            </a:r>
            <a:r>
              <a:rPr lang="en-US" sz="2000" dirty="0"/>
              <a:t>) .*/WHY DO YOU THINK YOU ARE \1/</a:t>
            </a:r>
            <a:endParaRPr lang="en-US" sz="2000" dirty="0"/>
          </a:p>
          <a:p>
            <a:r>
              <a:rPr lang="en-US" sz="2000" dirty="0"/>
              <a:t>s/.* all .*/IN WHAT WAY?/ </a:t>
            </a:r>
            <a:endParaRPr lang="en-US" sz="2000" dirty="0"/>
          </a:p>
          <a:p>
            <a:r>
              <a:rPr lang="en-US" sz="2000" dirty="0"/>
              <a:t>s/.* always .*/CAN YOU THINK OF A SPECIFIC EXAMPLE?/ </a:t>
            </a:r>
            <a:endParaRPr lang="en-US" sz="2000" dirty="0"/>
          </a:p>
          <a:p>
            <a:pPr marL="0" indent="0">
              <a:buNone/>
            </a:pPr>
            <a:endParaRPr lang="en-US" sz="20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normAutofit fontScale="90000"/>
          </a:bodyPr>
          <a:p>
            <a:r>
              <a:rPr lang="en-US" altLang="en-GB"/>
              <a:t>Eliza </a:t>
            </a:r>
            <a:endParaRPr lang="en-US" altLang="en-GB"/>
          </a:p>
        </p:txBody>
      </p:sp>
      <p:pic>
        <p:nvPicPr>
          <p:cNvPr id="4" name="Picture 3"/>
          <p:cNvPicPr>
            <a:picLocks noChangeAspect="1"/>
          </p:cNvPicPr>
          <p:nvPr/>
        </p:nvPicPr>
        <p:blipFill>
          <a:blip r:embed="rId1"/>
          <a:stretch>
            <a:fillRect/>
          </a:stretch>
        </p:blipFill>
        <p:spPr>
          <a:xfrm>
            <a:off x="311785" y="1226820"/>
            <a:ext cx="8380730" cy="367982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315" name="Shape 315"/>
        <p:cNvGrpSpPr/>
        <p:nvPr/>
      </p:nvGrpSpPr>
      <p:grpSpPr>
        <a:xfrm>
          <a:off x="0" y="0"/>
          <a:ext cx="0" cy="0"/>
          <a:chOff x="0" y="0"/>
          <a:chExt cx="0" cy="0"/>
        </a:xfrm>
      </p:grpSpPr>
      <p:sp>
        <p:nvSpPr>
          <p:cNvPr id="316" name="Google Shape;316;p42"/>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Most common NLP libraries </a:t>
            </a:r>
            <a:endParaRPr lang="en-GB"/>
          </a:p>
        </p:txBody>
      </p:sp>
      <p:sp>
        <p:nvSpPr>
          <p:cNvPr id="317" name="Google Shape;317;p42"/>
          <p:cNvSpPr txBox="1"/>
          <p:nvPr>
            <p:ph type="body" idx="1"/>
          </p:nvPr>
        </p:nvSpPr>
        <p:spPr>
          <a:xfrm>
            <a:off x="311700" y="1152475"/>
            <a:ext cx="8520600" cy="3706500"/>
          </a:xfrm>
          <a:prstGeom prst="rect">
            <a:avLst/>
          </a:prstGeom>
        </p:spPr>
        <p:txBody>
          <a:bodyPr spcFirstLastPara="1" wrap="square" lIns="91425" tIns="91425" rIns="91425" bIns="91425" anchor="t" anchorCtr="0">
            <a:noAutofit/>
          </a:bodyPr>
          <a:lstStyle/>
          <a:p>
            <a:pPr marL="457200" lvl="0" indent="-304800" algn="l" rtl="0">
              <a:lnSpc>
                <a:spcPct val="140000"/>
              </a:lnSpc>
              <a:spcBef>
                <a:spcPts val="0"/>
              </a:spcBef>
              <a:spcAft>
                <a:spcPts val="0"/>
              </a:spcAft>
              <a:buClr>
                <a:srgbClr val="222222"/>
              </a:buClr>
              <a:buSzPts val="1200"/>
              <a:buFont typeface="Roboto" panose="02000000000000000000"/>
              <a:buAutoNum type="arabicPeriod"/>
            </a:pPr>
            <a:r>
              <a:rPr lang="en-GB" sz="120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NLTK </a:t>
            </a: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(Natural Language Toolkit): A comprehensive library for Python that provides tools for text processing, including tokenization, stemming, tagging, parsing, and semantic reasoning. It's widely used for educational purposes and research.</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04800" algn="l" rtl="0">
              <a:lnSpc>
                <a:spcPct val="140000"/>
              </a:lnSpc>
              <a:spcBef>
                <a:spcPts val="0"/>
              </a:spcBef>
              <a:spcAft>
                <a:spcPts val="0"/>
              </a:spcAft>
              <a:buClr>
                <a:srgbClr val="222222"/>
              </a:buClr>
              <a:buSzPts val="1200"/>
              <a:buFont typeface="Roboto" panose="02000000000000000000"/>
              <a:buAutoNum type="arabicPeriod"/>
            </a:pPr>
            <a:r>
              <a:rPr lang="en-GB" sz="120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spaCy</a:t>
            </a: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 An efficient and user-friendly library designed for production use. It offers pre-trained models for various languages and supports tasks like part-of-speech tagging, named entity recognition, and dependency parsing.</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04800" algn="l" rtl="0">
              <a:lnSpc>
                <a:spcPct val="140000"/>
              </a:lnSpc>
              <a:spcBef>
                <a:spcPts val="0"/>
              </a:spcBef>
              <a:spcAft>
                <a:spcPts val="0"/>
              </a:spcAft>
              <a:buClr>
                <a:srgbClr val="222222"/>
              </a:buClr>
              <a:buSzPts val="1200"/>
              <a:buFont typeface="Roboto" panose="02000000000000000000"/>
              <a:buAutoNum type="arabicPeriod"/>
            </a:pPr>
            <a:r>
              <a:rPr lang="en-GB" sz="120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Transformers </a:t>
            </a: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(by Hugging Face): A popular library that provides state-of-the-art pre-trained models for various NLP tasks, including text classification, translation, and summarization. It supports models like BERT, GPT, and T5.</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04800" algn="l" rtl="0">
              <a:lnSpc>
                <a:spcPct val="140000"/>
              </a:lnSpc>
              <a:spcBef>
                <a:spcPts val="0"/>
              </a:spcBef>
              <a:spcAft>
                <a:spcPts val="0"/>
              </a:spcAft>
              <a:buClr>
                <a:srgbClr val="222222"/>
              </a:buClr>
              <a:buSzPts val="1200"/>
              <a:buFont typeface="Roboto" panose="02000000000000000000"/>
              <a:buAutoNum type="arabicPeriod"/>
            </a:pPr>
            <a:r>
              <a:rPr lang="en-GB" sz="120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Gensim</a:t>
            </a: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 Primarily used for topic modeling and document similarity analysis. It excels in handling large text corpora and provides implementations of algorithms like Word2Vec and LDA (Latent Dirichlet Allocation).</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04800" algn="l" rtl="0">
              <a:lnSpc>
                <a:spcPct val="140000"/>
              </a:lnSpc>
              <a:spcBef>
                <a:spcPts val="0"/>
              </a:spcBef>
              <a:spcAft>
                <a:spcPts val="0"/>
              </a:spcAft>
              <a:buClr>
                <a:srgbClr val="222222"/>
              </a:buClr>
              <a:buSzPts val="1200"/>
              <a:buFont typeface="Roboto" panose="02000000000000000000"/>
              <a:buAutoNum type="arabicPeriod"/>
            </a:pPr>
            <a:r>
              <a:rPr lang="en-GB" sz="120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TextBlob</a:t>
            </a: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 A simple library for processing textual data. It provides a straightforward API for common NLP tasks such as sentiment analysis, noun phrase extraction, and translation.</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04800" algn="l" rtl="0">
              <a:lnSpc>
                <a:spcPct val="140000"/>
              </a:lnSpc>
              <a:spcBef>
                <a:spcPts val="0"/>
              </a:spcBef>
              <a:spcAft>
                <a:spcPts val="0"/>
              </a:spcAft>
              <a:buClr>
                <a:srgbClr val="222222"/>
              </a:buClr>
              <a:buSzPts val="1200"/>
              <a:buFont typeface="Roboto" panose="02000000000000000000"/>
              <a:buAutoNum type="arabicPeriod"/>
            </a:pPr>
            <a:r>
              <a:rPr lang="en-GB" sz="120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Stanford NLP</a:t>
            </a: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 A suite of tools developed by Stanford University that provides robust NLP capabilities, including part-of-speech tagging, named entity recognition, and parsing. It can be used via a Python wrapper called </a:t>
            </a:r>
            <a:r>
              <a:rPr lang="en-GB" sz="1200">
                <a:solidFill>
                  <a:srgbClr val="222222"/>
                </a:solidFill>
                <a:highlight>
                  <a:srgbClr val="FFFFFF"/>
                </a:highlight>
                <a:latin typeface="Roboto Mono" panose="00000009000000000000"/>
                <a:ea typeface="Roboto Mono" panose="00000009000000000000"/>
                <a:cs typeface="Roboto Mono" panose="00000009000000000000"/>
                <a:sym typeface="Roboto Mono" panose="00000009000000000000"/>
              </a:rPr>
              <a:t>stanza</a:t>
            </a: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0" lvl="0" indent="0" algn="l" rtl="0">
              <a:lnSpc>
                <a:spcPct val="105000"/>
              </a:lnSpc>
              <a:spcBef>
                <a:spcPts val="0"/>
              </a:spcBef>
              <a:spcAft>
                <a:spcPts val="1200"/>
              </a:spcAft>
              <a:buNone/>
            </a:pPr>
            <a:endParaRPr sz="1900"/>
          </a:p>
        </p:txBody>
      </p:sp>
      <p:pic>
        <p:nvPicPr>
          <p:cNvPr id="318" name="Google Shape;318;p42"/>
          <p:cNvPicPr preferRelativeResize="0"/>
          <p:nvPr/>
        </p:nvPicPr>
        <p:blipFill>
          <a:blip r:embed="rId1"/>
          <a:stretch>
            <a:fillRect/>
          </a:stretch>
        </p:blipFill>
        <p:spPr>
          <a:xfrm>
            <a:off x="7812600" y="-3"/>
            <a:ext cx="1331400" cy="827675"/>
          </a:xfrm>
          <a:prstGeom prst="rect">
            <a:avLst/>
          </a:prstGeom>
          <a:noFill/>
          <a:ln>
            <a:noFill/>
          </a:ln>
        </p:spPr>
      </p:pic>
      <p:pic>
        <p:nvPicPr>
          <p:cNvPr id="319" name="Google Shape;319;p42"/>
          <p:cNvPicPr preferRelativeResize="0"/>
          <p:nvPr/>
        </p:nvPicPr>
        <p:blipFill>
          <a:blip r:embed="rId2"/>
          <a:stretch>
            <a:fillRect/>
          </a:stretch>
        </p:blipFill>
        <p:spPr>
          <a:xfrm>
            <a:off x="6418580" y="34290"/>
            <a:ext cx="1332230" cy="828040"/>
          </a:xfrm>
          <a:prstGeom prst="rect">
            <a:avLst/>
          </a:prstGeom>
          <a:noFill/>
          <a:ln>
            <a:noFill/>
          </a:ln>
        </p:spPr>
      </p:pic>
      <p:pic>
        <p:nvPicPr>
          <p:cNvPr id="320" name="Google Shape;320;p42"/>
          <p:cNvPicPr preferRelativeResize="0"/>
          <p:nvPr/>
        </p:nvPicPr>
        <p:blipFill rotWithShape="1">
          <a:blip r:embed="rId3"/>
          <a:srcRect l="9792" t="9383" r="15172" b="9440"/>
          <a:stretch>
            <a:fillRect/>
          </a:stretch>
        </p:blipFill>
        <p:spPr>
          <a:xfrm>
            <a:off x="5324401" y="34425"/>
            <a:ext cx="1032499" cy="827675"/>
          </a:xfrm>
          <a:prstGeom prst="rect">
            <a:avLst/>
          </a:prstGeom>
          <a:noFill/>
          <a:ln>
            <a:noFill/>
          </a:ln>
        </p:spPr>
      </p:pic>
      <p:pic>
        <p:nvPicPr>
          <p:cNvPr id="321" name="Google Shape;321;p42"/>
          <p:cNvPicPr preferRelativeResize="0"/>
          <p:nvPr/>
        </p:nvPicPr>
        <p:blipFill rotWithShape="1">
          <a:blip r:embed="rId4"/>
          <a:srcRect l="10320" t="26153" r="10352" b="22353"/>
          <a:stretch>
            <a:fillRect/>
          </a:stretch>
        </p:blipFill>
        <p:spPr>
          <a:xfrm>
            <a:off x="3675384" y="280"/>
            <a:ext cx="1792445" cy="4403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332" name="Shape 332"/>
        <p:cNvGrpSpPr/>
        <p:nvPr/>
      </p:nvGrpSpPr>
      <p:grpSpPr>
        <a:xfrm>
          <a:off x="0" y="0"/>
          <a:ext cx="0" cy="0"/>
          <a:chOff x="0" y="0"/>
          <a:chExt cx="0" cy="0"/>
        </a:xfrm>
      </p:grpSpPr>
      <p:sp>
        <p:nvSpPr>
          <p:cNvPr id="333" name="Google Shape;333;p44"/>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NLP pipeline </a:t>
            </a:r>
            <a:endParaRPr lang="en-GB"/>
          </a:p>
          <a:p>
            <a:pPr marL="0" lvl="0" indent="0" algn="l" rtl="0">
              <a:spcBef>
                <a:spcPts val="0"/>
              </a:spcBef>
              <a:spcAft>
                <a:spcPts val="0"/>
              </a:spcAft>
              <a:buNone/>
            </a:pPr>
          </a:p>
        </p:txBody>
      </p:sp>
      <p:sp>
        <p:nvSpPr>
          <p:cNvPr id="334" name="Google Shape;334;p4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39725" algn="l" rtl="0">
              <a:spcBef>
                <a:spcPts val="0"/>
              </a:spcBef>
              <a:spcAft>
                <a:spcPts val="0"/>
              </a:spcAft>
              <a:buClr>
                <a:srgbClr val="222222"/>
              </a:buClr>
              <a:buSzPts val="1750"/>
              <a:buFont typeface="Roboto" panose="02000000000000000000"/>
              <a:buChar char="●"/>
            </a:pPr>
            <a:r>
              <a:rPr lang="en-GB" sz="1750">
                <a:solidFill>
                  <a:srgbClr val="222222"/>
                </a:solidFill>
                <a:highlight>
                  <a:srgbClr val="FFFFFF"/>
                </a:highlight>
                <a:latin typeface="Roboto" panose="02000000000000000000"/>
                <a:ea typeface="Roboto" panose="02000000000000000000"/>
                <a:cs typeface="Roboto" panose="02000000000000000000"/>
                <a:sym typeface="Roboto" panose="02000000000000000000"/>
              </a:rPr>
              <a:t>An </a:t>
            </a:r>
            <a:r>
              <a:rPr lang="en-GB" sz="175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NLP </a:t>
            </a:r>
            <a:r>
              <a:rPr lang="en-GB" sz="1750">
                <a:solidFill>
                  <a:srgbClr val="222222"/>
                </a:solidFill>
                <a:highlight>
                  <a:srgbClr val="FFFFFF"/>
                </a:highlight>
                <a:latin typeface="Roboto" panose="02000000000000000000"/>
                <a:ea typeface="Roboto" panose="02000000000000000000"/>
                <a:cs typeface="Roboto" panose="02000000000000000000"/>
                <a:sym typeface="Roboto" panose="02000000000000000000"/>
              </a:rPr>
              <a:t>(Natural Language Processing) pipeline is a </a:t>
            </a:r>
            <a:r>
              <a:rPr lang="en-GB" sz="175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series of processing steps </a:t>
            </a:r>
            <a:r>
              <a:rPr lang="en-GB" sz="1750">
                <a:solidFill>
                  <a:srgbClr val="222222"/>
                </a:solidFill>
                <a:highlight>
                  <a:srgbClr val="FFFFFF"/>
                </a:highlight>
                <a:latin typeface="Roboto" panose="02000000000000000000"/>
                <a:ea typeface="Roboto" panose="02000000000000000000"/>
                <a:cs typeface="Roboto" panose="02000000000000000000"/>
                <a:sym typeface="Roboto" panose="02000000000000000000"/>
              </a:rPr>
              <a:t>that transform raw text into a structured format that can be analyzed and understood by machines. </a:t>
            </a:r>
            <a:endParaRPr sz="175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39725" algn="l" rtl="0">
              <a:spcBef>
                <a:spcPts val="0"/>
              </a:spcBef>
              <a:spcAft>
                <a:spcPts val="0"/>
              </a:spcAft>
              <a:buClr>
                <a:srgbClr val="222222"/>
              </a:buClr>
              <a:buSzPts val="1750"/>
              <a:buFont typeface="Roboto" panose="02000000000000000000"/>
              <a:buChar char="●"/>
            </a:pPr>
            <a:r>
              <a:rPr lang="en-GB" sz="1750">
                <a:solidFill>
                  <a:srgbClr val="222222"/>
                </a:solidFill>
                <a:highlight>
                  <a:srgbClr val="FFFFFF"/>
                </a:highlight>
                <a:latin typeface="Roboto" panose="02000000000000000000"/>
                <a:ea typeface="Roboto" panose="02000000000000000000"/>
                <a:cs typeface="Roboto" panose="02000000000000000000"/>
                <a:sym typeface="Roboto" panose="02000000000000000000"/>
              </a:rPr>
              <a:t>The pipeline typically consists of several stages, each focusing on a specific aspect of text processing.</a:t>
            </a:r>
            <a:endParaRPr sz="23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338" name="Shape 338"/>
        <p:cNvGrpSpPr/>
        <p:nvPr/>
      </p:nvGrpSpPr>
      <p:grpSpPr>
        <a:xfrm>
          <a:off x="0" y="0"/>
          <a:ext cx="0" cy="0"/>
          <a:chOff x="0" y="0"/>
          <a:chExt cx="0" cy="0"/>
        </a:xfrm>
      </p:grpSpPr>
      <p:sp>
        <p:nvSpPr>
          <p:cNvPr id="339" name="Google Shape;339;p45"/>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NLP pipeline </a:t>
            </a:r>
            <a:endParaRPr lang="en-GB"/>
          </a:p>
        </p:txBody>
      </p:sp>
      <p:pic>
        <p:nvPicPr>
          <p:cNvPr id="340" name="Google Shape;340;p45"/>
          <p:cNvPicPr preferRelativeResize="0"/>
          <p:nvPr/>
        </p:nvPicPr>
        <p:blipFill>
          <a:blip r:embed="rId1"/>
          <a:stretch>
            <a:fillRect/>
          </a:stretch>
        </p:blipFill>
        <p:spPr>
          <a:xfrm>
            <a:off x="1222299" y="1232450"/>
            <a:ext cx="5955801" cy="37549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normAutofit fontScale="90000"/>
          </a:bodyPr>
          <a:p>
            <a:r>
              <a:rPr lang="en-US" altLang="en-GB"/>
              <a:t>Sentence segmentation </a:t>
            </a:r>
            <a:endParaRPr lang="en-US" altLang="en-GB"/>
          </a:p>
        </p:txBody>
      </p:sp>
      <p:sp>
        <p:nvSpPr>
          <p:cNvPr id="3" name="Text Placeholder 2"/>
          <p:cNvSpPr/>
          <p:nvPr>
            <p:ph type="body" idx="1"/>
          </p:nvPr>
        </p:nvSpPr>
        <p:spPr/>
        <p:txBody>
          <a:bodyPr/>
          <a:p>
            <a:r>
              <a:rPr lang="en-US" altLang="en-GB"/>
              <a:t>Sentence segmentation is the process of dividing a text into individual sentences. This is a fundamental task in Natural Language Processing (NLP) and text analysis, as it helps in understanding the structure and meaning of the text.</a:t>
            </a:r>
            <a:endParaRPr lang="en-US" altLang="en-GB"/>
          </a:p>
        </p:txBody>
      </p:sp>
      <p:pic>
        <p:nvPicPr>
          <p:cNvPr id="4" name="Picture 3"/>
          <p:cNvPicPr>
            <a:picLocks noChangeAspect="1"/>
          </p:cNvPicPr>
          <p:nvPr/>
        </p:nvPicPr>
        <p:blipFill>
          <a:blip r:embed="rId1"/>
          <a:stretch>
            <a:fillRect/>
          </a:stretch>
        </p:blipFill>
        <p:spPr>
          <a:xfrm>
            <a:off x="114935" y="2572385"/>
            <a:ext cx="6070600" cy="2167255"/>
          </a:xfrm>
          <a:prstGeom prst="rect">
            <a:avLst/>
          </a:prstGeom>
          <a:ln>
            <a:solidFill>
              <a:schemeClr val="tx1"/>
            </a:solidFill>
          </a:ln>
        </p:spPr>
      </p:pic>
      <p:sp>
        <p:nvSpPr>
          <p:cNvPr id="5" name="Text Box 4"/>
          <p:cNvSpPr txBox="1"/>
          <p:nvPr/>
        </p:nvSpPr>
        <p:spPr>
          <a:xfrm>
            <a:off x="6221730" y="3736340"/>
            <a:ext cx="2794635" cy="1322070"/>
          </a:xfrm>
          <a:prstGeom prst="rect">
            <a:avLst/>
          </a:prstGeom>
          <a:ln>
            <a:solidFill>
              <a:schemeClr val="tx1"/>
            </a:solidFill>
          </a:ln>
        </p:spPr>
        <p:txBody>
          <a:bodyPr wrap="square">
            <a:spAutoFit/>
          </a:bodyPr>
          <a:p>
            <a:pPr marL="0" indent="0" algn="l" fontAlgn="base">
              <a:spcBef>
                <a:spcPct val="0"/>
              </a:spcBef>
              <a:spcAft>
                <a:spcPct val="0"/>
              </a:spcAft>
            </a:pPr>
            <a:r>
              <a:rPr lang="en-US" altLang="zh-CN" sz="1600" b="0" i="0">
                <a:latin typeface="ui-monospace"/>
                <a:ea typeface="ui-monospace"/>
              </a:rPr>
              <a:t>Hello! </a:t>
            </a:r>
            <a:endParaRPr lang="en-US" altLang="zh-CN" sz="1600" b="0" i="0">
              <a:latin typeface="ui-monospace"/>
              <a:ea typeface="ui-monospace"/>
            </a:endParaRPr>
          </a:p>
          <a:p>
            <a:pPr marL="0" indent="0" algn="l" fontAlgn="base">
              <a:spcBef>
                <a:spcPct val="0"/>
              </a:spcBef>
              <a:spcAft>
                <a:spcPct val="0"/>
              </a:spcAft>
            </a:pPr>
            <a:r>
              <a:rPr lang="en-US" altLang="zh-CN" sz="1600" b="0" i="0">
                <a:solidFill>
                  <a:srgbClr val="393A34"/>
                </a:solidFill>
                <a:latin typeface="ui-monospace"/>
                <a:ea typeface="ui-monospace"/>
              </a:rPr>
              <a:t>My name is John. </a:t>
            </a:r>
            <a:endParaRPr lang="en-US" altLang="zh-CN" sz="1600" b="0" i="0">
              <a:solidFill>
                <a:srgbClr val="393A34"/>
              </a:solidFill>
              <a:latin typeface="ui-monospace"/>
              <a:ea typeface="ui-monospace"/>
            </a:endParaRPr>
          </a:p>
          <a:p>
            <a:pPr marL="0" indent="0" algn="l" fontAlgn="base">
              <a:spcBef>
                <a:spcPct val="0"/>
              </a:spcBef>
              <a:spcAft>
                <a:spcPct val="0"/>
              </a:spcAft>
            </a:pPr>
            <a:r>
              <a:rPr lang="en-US" altLang="zh-CN" sz="1600" b="0" i="0">
                <a:solidFill>
                  <a:srgbClr val="393A34"/>
                </a:solidFill>
                <a:latin typeface="ui-monospace"/>
                <a:ea typeface="ui-monospace"/>
              </a:rPr>
              <a:t>I love programming. </a:t>
            </a:r>
            <a:endParaRPr lang="en-US" altLang="zh-CN" sz="1600" b="0" i="0">
              <a:solidFill>
                <a:srgbClr val="393A34"/>
              </a:solidFill>
              <a:latin typeface="ui-monospace"/>
              <a:ea typeface="ui-monospace"/>
            </a:endParaRPr>
          </a:p>
          <a:p>
            <a:pPr marL="0" indent="0" algn="l" fontAlgn="base">
              <a:spcBef>
                <a:spcPct val="0"/>
              </a:spcBef>
              <a:spcAft>
                <a:spcPct val="0"/>
              </a:spcAft>
            </a:pPr>
            <a:r>
              <a:rPr lang="en-US" altLang="zh-CN" sz="1600" b="0" i="0">
                <a:solidFill>
                  <a:srgbClr val="393A34"/>
                </a:solidFill>
                <a:latin typeface="ui-monospace"/>
                <a:ea typeface="ui-monospace"/>
              </a:rPr>
              <a:t>How about you? </a:t>
            </a:r>
            <a:endParaRPr lang="en-US" altLang="zh-CN" sz="1600" b="0" i="0">
              <a:solidFill>
                <a:srgbClr val="393A34"/>
              </a:solidFill>
              <a:latin typeface="ui-monospace"/>
              <a:ea typeface="ui-monospace"/>
            </a:endParaRPr>
          </a:p>
          <a:p>
            <a:pPr marL="0" indent="0" algn="l" fontAlgn="base">
              <a:spcBef>
                <a:spcPct val="0"/>
              </a:spcBef>
              <a:spcAft>
                <a:spcPct val="0"/>
              </a:spcAft>
            </a:pPr>
            <a:r>
              <a:rPr lang="en-US" altLang="zh-CN" sz="1600" b="0" i="0">
                <a:solidFill>
                  <a:srgbClr val="393A34"/>
                </a:solidFill>
                <a:latin typeface="ui-monospace"/>
                <a:ea typeface="ui-monospace"/>
              </a:rPr>
              <a:t>Let's code together.</a:t>
            </a:r>
            <a:endParaRPr lang="en-US" altLang="zh-CN" sz="1600" b="0" i="0">
              <a:solidFill>
                <a:srgbClr val="393A34"/>
              </a:solidFill>
              <a:latin typeface="ui-monospace"/>
              <a:ea typeface="ui-monospace"/>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normAutofit fontScale="90000"/>
          </a:bodyPr>
          <a:p>
            <a:r>
              <a:rPr lang="en-US" altLang="en-GB"/>
              <a:t>Tokenization </a:t>
            </a:r>
            <a:endParaRPr lang="en-US" altLang="en-GB"/>
          </a:p>
        </p:txBody>
      </p:sp>
      <p:sp>
        <p:nvSpPr>
          <p:cNvPr id="3" name="Text Placeholder 2"/>
          <p:cNvSpPr/>
          <p:nvPr>
            <p:ph type="body" idx="1"/>
          </p:nvPr>
        </p:nvSpPr>
        <p:spPr/>
        <p:txBody>
          <a:bodyPr/>
          <a:p>
            <a:pPr marL="114300" indent="0">
              <a:buNone/>
            </a:pPr>
            <a:r>
              <a:rPr lang="en-US" altLang="en-GB" sz="1600"/>
              <a:t>Tokenization is the process of breaking down text into smaller units, called tokens. These tokens can be words, phrases, or even sentences, depending on the level of tokenization being applied. In this example, we will perform word tokenization on the provided text.</a:t>
            </a:r>
            <a:endParaRPr lang="en-US" altLang="en-GB" sz="1600"/>
          </a:p>
          <a:p>
            <a:endParaRPr lang="en-US" altLang="en-GB" sz="1600"/>
          </a:p>
          <a:p>
            <a:endParaRPr lang="en-US" altLang="en-GB" sz="1600"/>
          </a:p>
        </p:txBody>
      </p:sp>
      <p:pic>
        <p:nvPicPr>
          <p:cNvPr id="4" name="Picture 3"/>
          <p:cNvPicPr>
            <a:picLocks noChangeAspect="1"/>
          </p:cNvPicPr>
          <p:nvPr/>
        </p:nvPicPr>
        <p:blipFill>
          <a:blip r:embed="rId1"/>
          <a:stretch>
            <a:fillRect/>
          </a:stretch>
        </p:blipFill>
        <p:spPr>
          <a:xfrm>
            <a:off x="1087120" y="2133600"/>
            <a:ext cx="6754495" cy="2186305"/>
          </a:xfrm>
          <a:prstGeom prst="rect">
            <a:avLst/>
          </a:prstGeom>
          <a:ln>
            <a:solidFill>
              <a:schemeClr val="tx1"/>
            </a:solidFill>
          </a:ln>
        </p:spPr>
      </p:pic>
      <p:sp>
        <p:nvSpPr>
          <p:cNvPr id="5" name="Text Box 4"/>
          <p:cNvSpPr txBox="1"/>
          <p:nvPr/>
        </p:nvSpPr>
        <p:spPr>
          <a:xfrm>
            <a:off x="318770" y="4458970"/>
            <a:ext cx="8513445" cy="460375"/>
          </a:xfrm>
          <a:prstGeom prst="rect">
            <a:avLst/>
          </a:prstGeom>
          <a:ln>
            <a:solidFill>
              <a:schemeClr val="tx1"/>
            </a:solidFill>
          </a:ln>
        </p:spPr>
        <p:txBody>
          <a:bodyPr wrap="square">
            <a:spAutoFit/>
          </a:bodyPr>
          <a:p>
            <a:pPr marL="0" indent="0" algn="l"/>
            <a:r>
              <a:rPr lang="en-US" altLang="zh-CN" sz="1200" b="0" i="0">
                <a:solidFill>
                  <a:srgbClr val="222222"/>
                </a:solidFill>
                <a:latin typeface="ui-monospace"/>
                <a:ea typeface="ui-monospace"/>
              </a:rPr>
              <a:t>['Hello', '!', 'My', 'name', 'is', 'John', '.', 'I', 'love', 'programming', '.', 'How', 'about', 'you', '?', 'Let', "'s", 'code', 'together', '.']</a:t>
            </a:r>
            <a:endParaRPr lang="en-US" altLang="zh-CN" sz="1200" b="0" i="0">
              <a:solidFill>
                <a:srgbClr val="222222"/>
              </a:solidFill>
              <a:latin typeface="ui-monospace"/>
              <a:ea typeface="ui-monospac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10" name="Shape 110"/>
        <p:cNvGrpSpPr/>
        <p:nvPr/>
      </p:nvGrpSpPr>
      <p:grpSpPr>
        <a:xfrm>
          <a:off x="0" y="0"/>
          <a:ext cx="0" cy="0"/>
          <a:chOff x="0" y="0"/>
          <a:chExt cx="0" cy="0"/>
        </a:xfrm>
      </p:grpSpPr>
      <p:sp>
        <p:nvSpPr>
          <p:cNvPr id="111" name="Google Shape;111;p22"/>
          <p:cNvSpPr/>
          <p:nvPr>
            <p:ph type="title"/>
          </p:nvPr>
        </p:nvSpPr>
        <p:spPr>
          <a:xfrm>
            <a:off x="520883" y="1115454"/>
            <a:ext cx="2057400" cy="2057400"/>
          </a:xfrm>
          <a:prstGeom prst="ellipse">
            <a:avLst/>
          </a:prstGeom>
          <a:solidFill>
            <a:srgbClr val="262626"/>
          </a:solidFill>
          <a:ln w="174625" cap="flat" cmpd="thinThick">
            <a:solidFill>
              <a:srgbClr val="262626"/>
            </a:solidFill>
            <a:prstDash val="solid"/>
            <a:round/>
            <a:headEnd type="none" w="sm" len="sm"/>
            <a:tailEnd type="none" w="sm" len="sm"/>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FFFFFF"/>
              </a:buClr>
              <a:buSzPts val="2000"/>
              <a:buFont typeface="Calibri" panose="020F0502020204030204"/>
              <a:buNone/>
            </a:pPr>
            <a:r>
              <a:rPr lang="en-GB" sz="2000">
                <a:solidFill>
                  <a:srgbClr val="FFFFFF"/>
                </a:solidFill>
              </a:rPr>
              <a:t>What is Natural Language Processing?</a:t>
            </a:r>
            <a:endParaRPr lang="en-GB" sz="2000">
              <a:solidFill>
                <a:srgbClr val="FFFFFF"/>
              </a:solidFill>
            </a:endParaRPr>
          </a:p>
        </p:txBody>
      </p:sp>
      <p:pic>
        <p:nvPicPr>
          <p:cNvPr id="112" name="Google Shape;112;p22" descr="A screenshot of a cell phone&#10;&#10;Description automatically generated"/>
          <p:cNvPicPr preferRelativeResize="0"/>
          <p:nvPr/>
        </p:nvPicPr>
        <p:blipFill rotWithShape="1">
          <a:blip r:embed="rId1"/>
          <a:srcRect/>
          <a:stretch>
            <a:fillRect/>
          </a:stretch>
        </p:blipFill>
        <p:spPr>
          <a:xfrm>
            <a:off x="3261989" y="707439"/>
            <a:ext cx="5070890" cy="1749456"/>
          </a:xfrm>
          <a:prstGeom prst="rect">
            <a:avLst/>
          </a:prstGeom>
          <a:noFill/>
          <a:ln>
            <a:noFill/>
          </a:ln>
        </p:spPr>
      </p:pic>
      <p:sp>
        <p:nvSpPr>
          <p:cNvPr id="113" name="Google Shape;113;p22"/>
          <p:cNvSpPr txBox="1"/>
          <p:nvPr>
            <p:ph type="body" idx="1"/>
          </p:nvPr>
        </p:nvSpPr>
        <p:spPr>
          <a:xfrm>
            <a:off x="3073774" y="3017804"/>
            <a:ext cx="5740800" cy="497700"/>
          </a:xfrm>
          <a:prstGeom prst="rect">
            <a:avLst/>
          </a:prstGeom>
          <a:noFill/>
          <a:ln>
            <a:noFill/>
          </a:ln>
        </p:spPr>
        <p:txBody>
          <a:bodyPr spcFirstLastPara="1" wrap="square" lIns="68575" tIns="34275" rIns="68575" bIns="34275" anchor="t" anchorCtr="0">
            <a:normAutofit fontScale="25000" lnSpcReduction="20000"/>
          </a:bodyPr>
          <a:lstStyle/>
          <a:p>
            <a:pPr marL="0" lvl="0" indent="0" algn="l" rtl="0">
              <a:lnSpc>
                <a:spcPct val="90000"/>
              </a:lnSpc>
              <a:spcBef>
                <a:spcPts val="0"/>
              </a:spcBef>
              <a:spcAft>
                <a:spcPts val="0"/>
              </a:spcAft>
              <a:buClr>
                <a:schemeClr val="dk1"/>
              </a:buClr>
              <a:buSzPct val="36000"/>
              <a:buNone/>
            </a:pPr>
            <a:r>
              <a:rPr lang="en-GB" sz="6680"/>
              <a:t>Computers using natural language as input and/or output</a:t>
            </a:r>
            <a:endParaRPr sz="6080"/>
          </a:p>
          <a:p>
            <a:pPr marL="177800" lvl="0" indent="-114300" algn="l" rtl="0">
              <a:lnSpc>
                <a:spcPct val="90000"/>
              </a:lnSpc>
              <a:spcBef>
                <a:spcPts val="800"/>
              </a:spcBef>
              <a:spcAft>
                <a:spcPts val="0"/>
              </a:spcAft>
              <a:buClr>
                <a:schemeClr val="dk1"/>
              </a:buClr>
              <a:buSzPct val="100000"/>
              <a:buNone/>
            </a:pPr>
            <a:endParaRPr sz="1400"/>
          </a:p>
          <a:p>
            <a:pPr marL="177800" lvl="0" indent="-114300" algn="l" rtl="0">
              <a:lnSpc>
                <a:spcPct val="90000"/>
              </a:lnSpc>
              <a:spcBef>
                <a:spcPts val="800"/>
              </a:spcBef>
              <a:spcAft>
                <a:spcPts val="1200"/>
              </a:spcAft>
              <a:buClr>
                <a:schemeClr val="dk1"/>
              </a:buClr>
              <a:buSzPct val="100000"/>
              <a:buNone/>
            </a:pPr>
            <a:endParaRPr sz="1400"/>
          </a:p>
        </p:txBody>
      </p:sp>
      <p:sp>
        <p:nvSpPr>
          <p:cNvPr id="114" name="Google Shape;114;p22"/>
          <p:cNvSpPr txBox="1"/>
          <p:nvPr/>
        </p:nvSpPr>
        <p:spPr>
          <a:xfrm>
            <a:off x="4514150" y="3881762"/>
            <a:ext cx="2323800" cy="497700"/>
          </a:xfrm>
          <a:prstGeom prst="rect">
            <a:avLst/>
          </a:prstGeom>
          <a:noFill/>
          <a:ln w="9525" cap="flat" cmpd="sng">
            <a:solidFill>
              <a:schemeClr val="dk1"/>
            </a:solidFill>
            <a:prstDash val="solid"/>
            <a:round/>
            <a:headEnd type="none" w="sm" len="sm"/>
            <a:tailEnd type="none" w="sm" len="sm"/>
          </a:ln>
        </p:spPr>
        <p:txBody>
          <a:bodyPr spcFirstLastPara="1" wrap="square" lIns="68575" tIns="34275" rIns="68575" bIns="34275" anchor="t" anchorCtr="0">
            <a:normAutofit fontScale="25000" lnSpcReduction="20000"/>
          </a:bodyPr>
          <a:lstStyle/>
          <a:p>
            <a:pPr marL="0" marR="0" lvl="0" indent="0" algn="l" rtl="0">
              <a:lnSpc>
                <a:spcPct val="90000"/>
              </a:lnSpc>
              <a:spcBef>
                <a:spcPts val="0"/>
              </a:spcBef>
              <a:spcAft>
                <a:spcPts val="0"/>
              </a:spcAft>
              <a:buClr>
                <a:schemeClr val="dk1"/>
              </a:buClr>
              <a:buSzPct val="26000"/>
              <a:buFont typeface="Arial" panose="020B0604020202020204"/>
              <a:buNone/>
            </a:pPr>
            <a:r>
              <a:rPr lang="en-GB" sz="9080" b="0" i="0" u="none" strike="noStrike" cap="none">
                <a:solidFill>
                  <a:schemeClr val="dk1"/>
                </a:solidFill>
                <a:latin typeface="Calibri" panose="020F0502020204030204"/>
                <a:ea typeface="Calibri" panose="020F0502020204030204"/>
                <a:cs typeface="Calibri" panose="020F0502020204030204"/>
                <a:sym typeface="Calibri" panose="020F0502020204030204"/>
              </a:rPr>
              <a:t>NLP = NLU + NLG</a:t>
            </a:r>
            <a:endParaRPr sz="7780"/>
          </a:p>
          <a:p>
            <a:pPr marL="177800" marR="0" lvl="0" indent="-88900" algn="l" rtl="0">
              <a:lnSpc>
                <a:spcPct val="90000"/>
              </a:lnSpc>
              <a:spcBef>
                <a:spcPts val="800"/>
              </a:spcBef>
              <a:spcAft>
                <a:spcPts val="0"/>
              </a:spcAft>
              <a:buClr>
                <a:schemeClr val="dk1"/>
              </a:buClr>
              <a:buSzPct val="100000"/>
              <a:buFont typeface="Arial" panose="020B060402020202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177800" marR="0" lvl="0" indent="-88900" algn="l" rtl="0">
              <a:lnSpc>
                <a:spcPct val="90000"/>
              </a:lnSpc>
              <a:spcBef>
                <a:spcPts val="800"/>
              </a:spcBef>
              <a:spcAft>
                <a:spcPts val="0"/>
              </a:spcAft>
              <a:buClr>
                <a:schemeClr val="dk1"/>
              </a:buClr>
              <a:buSzPct val="100000"/>
              <a:buFont typeface="Arial" panose="020B060402020202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102235" y="1147445"/>
            <a:ext cx="8939530" cy="1663065"/>
          </a:xfrm>
          <a:prstGeom prst="rect">
            <a:avLst/>
          </a:prstGeom>
        </p:spPr>
      </p:pic>
      <p:pic>
        <p:nvPicPr>
          <p:cNvPr id="5" name="Picture 4"/>
          <p:cNvPicPr>
            <a:picLocks noChangeAspect="1"/>
          </p:cNvPicPr>
          <p:nvPr/>
        </p:nvPicPr>
        <p:blipFill>
          <a:blip r:embed="rId2"/>
          <a:stretch>
            <a:fillRect/>
          </a:stretch>
        </p:blipFill>
        <p:spPr>
          <a:xfrm>
            <a:off x="1800860" y="3041015"/>
            <a:ext cx="4295775" cy="1181100"/>
          </a:xfrm>
          <a:prstGeom prst="rect">
            <a:avLst/>
          </a:prstGeom>
        </p:spPr>
      </p:pic>
      <p:sp>
        <p:nvSpPr>
          <p:cNvPr id="2" name="Title 1"/>
          <p:cNvSpPr/>
          <p:nvPr>
            <p:ph type="title"/>
          </p:nvPr>
        </p:nvSpPr>
        <p:spPr/>
        <p:txBody>
          <a:bodyPr>
            <a:noAutofit/>
          </a:bodyPr>
          <a:p>
            <a:r>
              <a:rPr lang="en-US" altLang="en-GB" sz="2000"/>
              <a:t>Putting all together (sentence segmentation and tokenization)</a:t>
            </a:r>
            <a:endParaRPr lang="en-US" altLang="en-GB" sz="20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373380" y="832485"/>
            <a:ext cx="8536940" cy="347853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350" name="Shape 350"/>
        <p:cNvGrpSpPr/>
        <p:nvPr/>
      </p:nvGrpSpPr>
      <p:grpSpPr>
        <a:xfrm>
          <a:off x="0" y="0"/>
          <a:ext cx="0" cy="0"/>
          <a:chOff x="0" y="0"/>
          <a:chExt cx="0" cy="0"/>
        </a:xfrm>
      </p:grpSpPr>
      <p:sp>
        <p:nvSpPr>
          <p:cNvPr id="351" name="Google Shape;351;p47"/>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NLP steps </a:t>
            </a:r>
            <a:endParaRPr lang="en-GB"/>
          </a:p>
        </p:txBody>
      </p:sp>
      <p:sp>
        <p:nvSpPr>
          <p:cNvPr id="352" name="Google Shape;352;p47"/>
          <p:cNvSpPr txBox="1"/>
          <p:nvPr>
            <p:ph type="body" idx="1"/>
          </p:nvPr>
        </p:nvSpPr>
        <p:spPr>
          <a:xfrm>
            <a:off x="311700" y="1152475"/>
            <a:ext cx="8520600" cy="3877800"/>
          </a:xfrm>
          <a:prstGeom prst="rect">
            <a:avLst/>
          </a:prstGeom>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Clr>
                <a:srgbClr val="222222"/>
              </a:buClr>
              <a:buSzPts val="1200"/>
              <a:buFont typeface="Roboto" panose="02000000000000000000"/>
              <a:buAutoNum type="arabicPeriod"/>
            </a:pP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Text Acquisition: The first step involves gathering text data from various sources, such as websites, documents, or databases.</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04800" algn="l" rtl="0">
              <a:lnSpc>
                <a:spcPct val="150000"/>
              </a:lnSpc>
              <a:spcBef>
                <a:spcPts val="0"/>
              </a:spcBef>
              <a:spcAft>
                <a:spcPts val="0"/>
              </a:spcAft>
              <a:buClr>
                <a:srgbClr val="222222"/>
              </a:buClr>
              <a:buSzPts val="1200"/>
              <a:buFont typeface="Roboto" panose="02000000000000000000"/>
              <a:buAutoNum type="arabicPeriod"/>
            </a:pP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Preprocessing: This stage prepares the raw text for analysis and may include:</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304800" algn="l" rtl="0">
              <a:lnSpc>
                <a:spcPct val="150000"/>
              </a:lnSpc>
              <a:spcBef>
                <a:spcPts val="0"/>
              </a:spcBef>
              <a:spcAft>
                <a:spcPts val="0"/>
              </a:spcAft>
              <a:buClr>
                <a:srgbClr val="222222"/>
              </a:buClr>
              <a:buSzPts val="1200"/>
              <a:buFont typeface="Roboto" panose="02000000000000000000"/>
              <a:buChar char="●"/>
            </a:pP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Tokenization: Splitting text into individual words or tokens.</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304800" algn="l" rtl="0">
              <a:lnSpc>
                <a:spcPct val="150000"/>
              </a:lnSpc>
              <a:spcBef>
                <a:spcPts val="0"/>
              </a:spcBef>
              <a:spcAft>
                <a:spcPts val="0"/>
              </a:spcAft>
              <a:buClr>
                <a:srgbClr val="222222"/>
              </a:buClr>
              <a:buSzPts val="1200"/>
              <a:buFont typeface="Roboto" panose="02000000000000000000"/>
              <a:buChar char="●"/>
            </a:pP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Lowercasing: Converting all text to lowercase to ensure uniformity.</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304800" algn="l" rtl="0">
              <a:lnSpc>
                <a:spcPct val="150000"/>
              </a:lnSpc>
              <a:spcBef>
                <a:spcPts val="0"/>
              </a:spcBef>
              <a:spcAft>
                <a:spcPts val="0"/>
              </a:spcAft>
              <a:buClr>
                <a:srgbClr val="222222"/>
              </a:buClr>
              <a:buSzPts val="1200"/>
              <a:buFont typeface="Roboto" panose="02000000000000000000"/>
              <a:buChar char="●"/>
            </a:pP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Removing Punctuation: Eliminating punctuation marks that may not be relevant for analysis.</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304800" algn="l" rtl="0">
              <a:lnSpc>
                <a:spcPct val="150000"/>
              </a:lnSpc>
              <a:spcBef>
                <a:spcPts val="0"/>
              </a:spcBef>
              <a:spcAft>
                <a:spcPts val="0"/>
              </a:spcAft>
              <a:buClr>
                <a:srgbClr val="222222"/>
              </a:buClr>
              <a:buSzPts val="1200"/>
              <a:buFont typeface="Roboto" panose="02000000000000000000"/>
              <a:buChar char="●"/>
            </a:pP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Stopword Removal: Filtering out common words (e.g., "and," "the") that may not carry significant meaning.</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304800" algn="l" rtl="0">
              <a:lnSpc>
                <a:spcPct val="150000"/>
              </a:lnSpc>
              <a:spcBef>
                <a:spcPts val="0"/>
              </a:spcBef>
              <a:spcAft>
                <a:spcPts val="0"/>
              </a:spcAft>
              <a:buClr>
                <a:srgbClr val="222222"/>
              </a:buClr>
              <a:buSzPts val="1200"/>
              <a:buFont typeface="Roboto" panose="02000000000000000000"/>
              <a:buChar char="●"/>
            </a:pP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Stemming/Lemmatization: Reducing words to their base or root form to treat different forms of a word as the same.</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04800" algn="l" rtl="0">
              <a:lnSpc>
                <a:spcPct val="150000"/>
              </a:lnSpc>
              <a:spcBef>
                <a:spcPts val="0"/>
              </a:spcBef>
              <a:spcAft>
                <a:spcPts val="0"/>
              </a:spcAft>
              <a:buClr>
                <a:srgbClr val="222222"/>
              </a:buClr>
              <a:buSzPts val="1200"/>
              <a:buFont typeface="Roboto" panose="02000000000000000000"/>
              <a:buAutoNum type="arabicPeriod"/>
            </a:pP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Feature Extraction: This step involves converting the preprocessed text into a numerical format that can be used for machine learning models. Common techniques include:</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304800" algn="l" rtl="0">
              <a:lnSpc>
                <a:spcPct val="150000"/>
              </a:lnSpc>
              <a:spcBef>
                <a:spcPts val="0"/>
              </a:spcBef>
              <a:spcAft>
                <a:spcPts val="0"/>
              </a:spcAft>
              <a:buClr>
                <a:srgbClr val="222222"/>
              </a:buClr>
              <a:buSzPts val="1200"/>
              <a:buFont typeface="Roboto" panose="02000000000000000000"/>
              <a:buChar char="●"/>
            </a:pP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Bag of Words (BoW): Representing text as a collection of word counts.</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304800" algn="l" rtl="0">
              <a:lnSpc>
                <a:spcPct val="150000"/>
              </a:lnSpc>
              <a:spcBef>
                <a:spcPts val="0"/>
              </a:spcBef>
              <a:spcAft>
                <a:spcPts val="0"/>
              </a:spcAft>
              <a:buClr>
                <a:srgbClr val="222222"/>
              </a:buClr>
              <a:buSzPts val="1200"/>
              <a:buFont typeface="Roboto" panose="02000000000000000000"/>
              <a:buChar char="●"/>
            </a:pP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Word Embeddings: Using techniques like Word2Vec or GloVe to represent words in a continuous vector space.</a:t>
            </a:r>
            <a:endParaRPr sz="15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356" name="Shape 356"/>
        <p:cNvGrpSpPr/>
        <p:nvPr/>
      </p:nvGrpSpPr>
      <p:grpSpPr>
        <a:xfrm>
          <a:off x="0" y="0"/>
          <a:ext cx="0" cy="0"/>
          <a:chOff x="0" y="0"/>
          <a:chExt cx="0" cy="0"/>
        </a:xfrm>
      </p:grpSpPr>
      <p:sp>
        <p:nvSpPr>
          <p:cNvPr id="357" name="Google Shape;357;p48"/>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NLP steps </a:t>
            </a:r>
            <a:endParaRPr lang="en-GB"/>
          </a:p>
        </p:txBody>
      </p:sp>
      <p:sp>
        <p:nvSpPr>
          <p:cNvPr id="358" name="Google Shape;358;p48"/>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endParaRPr sz="11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0" lvl="0" indent="0" algn="l" rtl="0">
              <a:lnSpc>
                <a:spcPct val="150000"/>
              </a:lnSpc>
              <a:spcBef>
                <a:spcPts val="0"/>
              </a:spcBef>
              <a:spcAft>
                <a:spcPts val="0"/>
              </a:spcAft>
              <a:buNone/>
            </a:pPr>
            <a:r>
              <a:rPr lang="en-GB" sz="11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Modeling: In this stage, various machine learning or deep learning models are applied to the extracted features for specific NLP tasks, such as:</a:t>
            </a:r>
            <a:endParaRPr sz="11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298450" algn="l" rtl="0">
              <a:lnSpc>
                <a:spcPct val="150000"/>
              </a:lnSpc>
              <a:spcBef>
                <a:spcPts val="0"/>
              </a:spcBef>
              <a:spcAft>
                <a:spcPts val="0"/>
              </a:spcAft>
              <a:buClr>
                <a:srgbClr val="222222"/>
              </a:buClr>
              <a:buSzPts val="1100"/>
              <a:buFont typeface="Roboto" panose="02000000000000000000"/>
              <a:buChar char="●"/>
            </a:pPr>
            <a:r>
              <a:rPr lang="en-GB" sz="11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Text classification (e.g., sentiment analysis, spam detection)</a:t>
            </a:r>
            <a:endParaRPr sz="11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298450" algn="l" rtl="0">
              <a:lnSpc>
                <a:spcPct val="150000"/>
              </a:lnSpc>
              <a:spcBef>
                <a:spcPts val="0"/>
              </a:spcBef>
              <a:spcAft>
                <a:spcPts val="0"/>
              </a:spcAft>
              <a:buClr>
                <a:srgbClr val="222222"/>
              </a:buClr>
              <a:buSzPts val="1100"/>
              <a:buFont typeface="Roboto" panose="02000000000000000000"/>
              <a:buChar char="●"/>
            </a:pPr>
            <a:r>
              <a:rPr lang="en-GB" sz="11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Named entity recognition (NER)</a:t>
            </a:r>
            <a:endParaRPr sz="11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298450" algn="l" rtl="0">
              <a:lnSpc>
                <a:spcPct val="150000"/>
              </a:lnSpc>
              <a:spcBef>
                <a:spcPts val="0"/>
              </a:spcBef>
              <a:spcAft>
                <a:spcPts val="0"/>
              </a:spcAft>
              <a:buClr>
                <a:srgbClr val="222222"/>
              </a:buClr>
              <a:buSzPts val="1100"/>
              <a:buFont typeface="Roboto" panose="02000000000000000000"/>
              <a:buChar char="●"/>
            </a:pPr>
            <a:r>
              <a:rPr lang="en-GB" sz="11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Part-of-speech tagging</a:t>
            </a:r>
            <a:endParaRPr sz="11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298450" algn="l" rtl="0">
              <a:lnSpc>
                <a:spcPct val="150000"/>
              </a:lnSpc>
              <a:spcBef>
                <a:spcPts val="0"/>
              </a:spcBef>
              <a:spcAft>
                <a:spcPts val="0"/>
              </a:spcAft>
              <a:buClr>
                <a:srgbClr val="222222"/>
              </a:buClr>
              <a:buSzPts val="1100"/>
              <a:buFont typeface="Roboto" panose="02000000000000000000"/>
              <a:buChar char="●"/>
            </a:pPr>
            <a:r>
              <a:rPr lang="en-GB" sz="11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Machine translation</a:t>
            </a:r>
            <a:endParaRPr sz="11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298450" algn="l" rtl="0">
              <a:lnSpc>
                <a:spcPct val="150000"/>
              </a:lnSpc>
              <a:spcBef>
                <a:spcPts val="0"/>
              </a:spcBef>
              <a:spcAft>
                <a:spcPts val="0"/>
              </a:spcAft>
              <a:buClr>
                <a:srgbClr val="222222"/>
              </a:buClr>
              <a:buSzPts val="1100"/>
              <a:buFont typeface="Roboto" panose="02000000000000000000"/>
              <a:buChar char="●"/>
            </a:pPr>
            <a:r>
              <a:rPr lang="en-GB" sz="11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Text summarization</a:t>
            </a:r>
            <a:endParaRPr lang="en-GB" sz="11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normAutofit fontScale="90000"/>
          </a:bodyPr>
          <a:p>
            <a:r>
              <a:rPr lang="en-US" altLang="en-GB">
                <a:sym typeface="+mn-ea"/>
              </a:rPr>
              <a:t>Lemmatization </a:t>
            </a:r>
            <a:endParaRPr lang="en-US" altLang="en-GB"/>
          </a:p>
        </p:txBody>
      </p:sp>
      <p:sp>
        <p:nvSpPr>
          <p:cNvPr id="3" name="Text Placeholder 2"/>
          <p:cNvSpPr/>
          <p:nvPr>
            <p:ph type="body" idx="1"/>
          </p:nvPr>
        </p:nvSpPr>
        <p:spPr>
          <a:xfrm>
            <a:off x="130175" y="1108075"/>
            <a:ext cx="8702040" cy="3460750"/>
          </a:xfrm>
        </p:spPr>
        <p:txBody>
          <a:bodyPr/>
          <a:p>
            <a:pPr marL="114300" indent="0">
              <a:buNone/>
            </a:pPr>
            <a:r>
              <a:rPr lang="en-US" altLang="en-GB" sz="1600"/>
              <a:t>Lemmatization is the process of reducing a word to its base or root form, known as a lemma. Unlike stemming, which simply removes prefixes or suffixes, lemmatization considers the context and converts the word to its meaningful base form.</a:t>
            </a:r>
            <a:endParaRPr lang="en-US" altLang="en-GB" sz="1600"/>
          </a:p>
          <a:p>
            <a:pPr marL="114300" indent="0">
              <a:buNone/>
            </a:pPr>
            <a:endParaRPr lang="en-US" altLang="en-GB" sz="1600"/>
          </a:p>
          <a:p>
            <a:pPr marL="114300" indent="0">
              <a:buNone/>
            </a:pPr>
            <a:endParaRPr lang="en-US" altLang="en-GB" sz="16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Placeholder 2"/>
          <p:cNvSpPr/>
          <p:nvPr>
            <p:ph type="body" idx="1"/>
          </p:nvPr>
        </p:nvSpPr>
        <p:spPr>
          <a:xfrm>
            <a:off x="130175" y="1108075"/>
            <a:ext cx="8702040" cy="3460750"/>
          </a:xfrm>
        </p:spPr>
        <p:txBody>
          <a:bodyPr/>
          <a:p>
            <a:pPr marL="114300" indent="0">
              <a:buNone/>
            </a:pPr>
            <a:endParaRPr lang="en-US" altLang="en-GB" sz="1600"/>
          </a:p>
          <a:p>
            <a:pPr marL="114300" indent="0">
              <a:buNone/>
            </a:pPr>
            <a:endParaRPr lang="en-US" altLang="en-GB" sz="1600"/>
          </a:p>
        </p:txBody>
      </p:sp>
      <p:pic>
        <p:nvPicPr>
          <p:cNvPr id="4" name="Picture 3"/>
          <p:cNvPicPr>
            <a:picLocks noChangeAspect="1"/>
          </p:cNvPicPr>
          <p:nvPr/>
        </p:nvPicPr>
        <p:blipFill>
          <a:blip r:embed="rId1"/>
          <a:stretch>
            <a:fillRect/>
          </a:stretch>
        </p:blipFill>
        <p:spPr>
          <a:xfrm>
            <a:off x="561340" y="88900"/>
            <a:ext cx="6591935" cy="3258820"/>
          </a:xfrm>
          <a:prstGeom prst="rect">
            <a:avLst/>
          </a:prstGeom>
        </p:spPr>
      </p:pic>
      <p:sp>
        <p:nvSpPr>
          <p:cNvPr id="5" name="Text Box 4"/>
          <p:cNvSpPr txBox="1"/>
          <p:nvPr/>
        </p:nvSpPr>
        <p:spPr>
          <a:xfrm>
            <a:off x="274320" y="4401820"/>
            <a:ext cx="8691880" cy="546100"/>
          </a:xfrm>
          <a:prstGeom prst="rect">
            <a:avLst/>
          </a:prstGeom>
          <a:ln>
            <a:solidFill>
              <a:schemeClr val="tx1"/>
            </a:solidFill>
          </a:ln>
        </p:spPr>
        <p:txBody>
          <a:bodyPr wrap="square">
            <a:noAutofit/>
          </a:bodyPr>
          <a:p>
            <a:pPr marL="0" indent="0" algn="l" fontAlgn="base" latinLnBrk="0">
              <a:lnSpc>
                <a:spcPts val="1260"/>
              </a:lnSpc>
              <a:spcBef>
                <a:spcPct val="0"/>
              </a:spcBef>
              <a:spcAft>
                <a:spcPct val="0"/>
              </a:spcAft>
            </a:pPr>
            <a:r>
              <a:rPr lang="en-US" altLang="zh-CN" sz="1600" b="0" i="0">
                <a:solidFill>
                  <a:srgbClr val="393A34"/>
                </a:solidFill>
                <a:latin typeface="var(--sds-font-family-monospace)"/>
                <a:ea typeface="var(--sds-font-family-monospace)"/>
              </a:rPr>
              <a:t>['The', 'cat', 'are', 'running', 'faster', 'than', 'the', 'dog', '.', 'The', 'better', 'you', 'are', 'at', 'programming', ',', 'the', 'more', 'you', 'will', 'enjoy', 'it', '.']
</a:t>
            </a:r>
            <a:endParaRPr lang="en-US" altLang="zh-CN" sz="1600" b="0" i="0">
              <a:solidFill>
                <a:srgbClr val="393A34"/>
              </a:solidFill>
              <a:latin typeface="var(--sds-font-family-monospace)"/>
              <a:ea typeface="var(--sds-font-family-monospace)"/>
            </a:endParaRPr>
          </a:p>
        </p:txBody>
      </p:sp>
      <p:sp>
        <p:nvSpPr>
          <p:cNvPr id="7" name="Text Box 6"/>
          <p:cNvSpPr txBox="1"/>
          <p:nvPr/>
        </p:nvSpPr>
        <p:spPr>
          <a:xfrm>
            <a:off x="274320" y="3435985"/>
            <a:ext cx="8558530" cy="583565"/>
          </a:xfrm>
          <a:prstGeom prst="rect">
            <a:avLst/>
          </a:prstGeom>
          <a:ln>
            <a:solidFill>
              <a:schemeClr val="tx1"/>
            </a:solidFill>
          </a:ln>
        </p:spPr>
        <p:txBody>
          <a:bodyPr wrap="square">
            <a:spAutoFit/>
          </a:bodyPr>
          <a:p>
            <a:pPr marL="0" indent="0" algn="l"/>
            <a:r>
              <a:rPr lang="en-US" altLang="zh-CN" sz="1600" b="0" i="0">
                <a:solidFill>
                  <a:srgbClr val="A31515"/>
                </a:solidFill>
                <a:latin typeface="ui-monospace"/>
                <a:ea typeface="ui-monospace"/>
              </a:rPr>
              <a:t>"The cats are running faster than the dog. The better you are at programming, the more you will enjoy it."</a:t>
            </a:r>
            <a:endParaRPr lang="en-US" altLang="zh-CN" sz="1600" b="0" i="0">
              <a:solidFill>
                <a:srgbClr val="A31515"/>
              </a:solidFill>
              <a:latin typeface="ui-monospace"/>
              <a:ea typeface="ui-monospace"/>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normAutofit fontScale="90000"/>
          </a:bodyPr>
          <a:p>
            <a:r>
              <a:rPr lang="en-US" altLang="en-GB"/>
              <a:t>Stemming </a:t>
            </a:r>
            <a:endParaRPr lang="en-US" altLang="en-GB"/>
          </a:p>
        </p:txBody>
      </p:sp>
      <p:sp>
        <p:nvSpPr>
          <p:cNvPr id="3" name="Text Placeholder 2"/>
          <p:cNvSpPr/>
          <p:nvPr>
            <p:ph type="body" idx="1"/>
          </p:nvPr>
        </p:nvSpPr>
        <p:spPr/>
        <p:txBody>
          <a:bodyPr/>
          <a:p>
            <a:pPr marL="114300" indent="0">
              <a:buNone/>
            </a:pPr>
            <a:r>
              <a:rPr lang="en-US" altLang="en-GB"/>
              <a:t>Stemming is the process of reducing a word to its base or root form, known as a stem. Unlike lemmatization, stemming does not consider the context or meaning of the word; it simply removes prefixes or suffixes to achieve the root form. This can sometimes result in non-words or stems that are not actual words in the language.</a:t>
            </a:r>
            <a:endParaRPr lang="en-US" altLang="en-GB"/>
          </a:p>
          <a:p>
            <a:pPr marL="114300" indent="0">
              <a:buNone/>
            </a:pPr>
            <a:endParaRPr lang="en-US" altLang="en-GB"/>
          </a:p>
          <a:p>
            <a:pPr marL="114300" indent="0">
              <a:buNone/>
            </a:pPr>
            <a:endParaRPr lang="en-US" altLang="en-GB"/>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434" name="Shape 434"/>
        <p:cNvGrpSpPr/>
        <p:nvPr/>
      </p:nvGrpSpPr>
      <p:grpSpPr>
        <a:xfrm>
          <a:off x="0" y="0"/>
          <a:ext cx="0" cy="0"/>
          <a:chOff x="0" y="0"/>
          <a:chExt cx="0" cy="0"/>
        </a:xfrm>
      </p:grpSpPr>
      <p:sp>
        <p:nvSpPr>
          <p:cNvPr id="435" name="Google Shape;435;p60"/>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Stemming</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436" name="Google Shape;436;p60"/>
          <p:cNvSpPr/>
          <p:nvPr/>
        </p:nvSpPr>
        <p:spPr>
          <a:xfrm>
            <a:off x="304920" y="1352520"/>
            <a:ext cx="8533800" cy="33330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Reduce terms to their stems in information retrieval</a:t>
            </a:r>
            <a:endParaRPr sz="24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500"/>
              </a:spcBef>
              <a:spcAft>
                <a:spcPts val="0"/>
              </a:spcAft>
              <a:buClr>
                <a:srgbClr val="CC0000"/>
              </a:buClr>
              <a:buSzPts val="2400"/>
              <a:buFont typeface="Times"/>
              <a:buChar char="•"/>
            </a:pPr>
            <a:r>
              <a:rPr lang="en-GB" sz="2400" i="1">
                <a:solidFill>
                  <a:srgbClr val="000000"/>
                </a:solidFill>
                <a:latin typeface="Calibri" panose="020F0502020204030204"/>
                <a:ea typeface="Calibri" panose="020F0502020204030204"/>
                <a:cs typeface="Calibri" panose="020F0502020204030204"/>
                <a:sym typeface="Calibri" panose="020F0502020204030204"/>
              </a:rPr>
              <a:t>Stemming</a:t>
            </a:r>
            <a:r>
              <a:rPr lang="en-GB" sz="2400">
                <a:solidFill>
                  <a:srgbClr val="000000"/>
                </a:solidFill>
                <a:latin typeface="Calibri" panose="020F0502020204030204"/>
                <a:ea typeface="Calibri" panose="020F0502020204030204"/>
                <a:cs typeface="Calibri" panose="020F0502020204030204"/>
                <a:sym typeface="Calibri" panose="020F0502020204030204"/>
              </a:rPr>
              <a:t> is crude chopping of affixes</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language dependent</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e.g., </a:t>
            </a: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automate(s), automatic, automation</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all reduced to </a:t>
            </a: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automat</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37" name="Google Shape;437;p60"/>
          <p:cNvSpPr/>
          <p:nvPr/>
        </p:nvSpPr>
        <p:spPr>
          <a:xfrm>
            <a:off x="777960" y="1253880"/>
            <a:ext cx="184200" cy="460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438" name="Google Shape;438;p60"/>
          <p:cNvSpPr/>
          <p:nvPr/>
        </p:nvSpPr>
        <p:spPr>
          <a:xfrm>
            <a:off x="380880" y="3313231"/>
            <a:ext cx="3580500" cy="1383600"/>
          </a:xfrm>
          <a:prstGeom prst="rect">
            <a:avLst/>
          </a:prstGeom>
          <a:solidFill>
            <a:schemeClr val="accent1">
              <a:alpha val="50980"/>
            </a:schemeClr>
          </a:solidFill>
          <a:ln w="9525" cap="flat" cmpd="sng">
            <a:solidFill>
              <a:schemeClr val="dk1"/>
            </a:solidFill>
            <a:prstDash val="solid"/>
            <a:miter lim="8000"/>
            <a:headEnd type="none" w="sm" len="sm"/>
            <a:tailEnd type="none" w="sm" len="sm"/>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r>
              <a:rPr lang="en-GB" sz="2100" i="1">
                <a:solidFill>
                  <a:srgbClr val="404040"/>
                </a:solidFill>
                <a:latin typeface="Calibri" panose="020F0502020204030204"/>
                <a:ea typeface="Calibri" panose="020F0502020204030204"/>
                <a:cs typeface="Calibri" panose="020F0502020204030204"/>
                <a:sym typeface="Calibri" panose="020F0502020204030204"/>
              </a:rPr>
              <a:t>for example, compressed </a:t>
            </a:r>
            <a:endParaRPr sz="21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GB" sz="2100" i="1">
                <a:solidFill>
                  <a:srgbClr val="404040"/>
                </a:solidFill>
                <a:latin typeface="Calibri" panose="020F0502020204030204"/>
                <a:ea typeface="Calibri" panose="020F0502020204030204"/>
                <a:cs typeface="Calibri" panose="020F0502020204030204"/>
                <a:sym typeface="Calibri" panose="020F0502020204030204"/>
              </a:rPr>
              <a:t>and compression are both </a:t>
            </a:r>
            <a:endParaRPr sz="21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GB" sz="2100" i="1">
                <a:solidFill>
                  <a:srgbClr val="404040"/>
                </a:solidFill>
                <a:latin typeface="Calibri" panose="020F0502020204030204"/>
                <a:ea typeface="Calibri" panose="020F0502020204030204"/>
                <a:cs typeface="Calibri" panose="020F0502020204030204"/>
                <a:sym typeface="Calibri" panose="020F0502020204030204"/>
              </a:rPr>
              <a:t>accepted as equivalent to </a:t>
            </a:r>
            <a:endParaRPr sz="21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GB" sz="2100" i="1">
                <a:solidFill>
                  <a:srgbClr val="404040"/>
                </a:solidFill>
                <a:latin typeface="Calibri" panose="020F0502020204030204"/>
                <a:ea typeface="Calibri" panose="020F0502020204030204"/>
                <a:cs typeface="Calibri" panose="020F0502020204030204"/>
                <a:sym typeface="Calibri" panose="020F0502020204030204"/>
              </a:rPr>
              <a:t>compress</a:t>
            </a:r>
            <a:r>
              <a:rPr lang="en-GB" sz="2100">
                <a:solidFill>
                  <a:srgbClr val="404040"/>
                </a:solidFill>
                <a:latin typeface="Calibri" panose="020F0502020204030204"/>
                <a:ea typeface="Calibri" panose="020F0502020204030204"/>
                <a:cs typeface="Calibri" panose="020F0502020204030204"/>
                <a:sym typeface="Calibri" panose="020F0502020204030204"/>
              </a:rPr>
              <a:t>.</a:t>
            </a:r>
            <a:endParaRPr sz="2100">
              <a:solidFill>
                <a:schemeClr val="dk1"/>
              </a:solidFill>
              <a:latin typeface="Arial" panose="020B0604020202020204"/>
              <a:ea typeface="Arial" panose="020B0604020202020204"/>
              <a:cs typeface="Arial" panose="020B0604020202020204"/>
              <a:sym typeface="Arial" panose="020B0604020202020204"/>
            </a:endParaRPr>
          </a:p>
        </p:txBody>
      </p:sp>
      <p:sp>
        <p:nvSpPr>
          <p:cNvPr id="439" name="Google Shape;439;p60"/>
          <p:cNvSpPr/>
          <p:nvPr/>
        </p:nvSpPr>
        <p:spPr>
          <a:xfrm>
            <a:off x="5000760" y="3429000"/>
            <a:ext cx="3609600" cy="1142400"/>
          </a:xfrm>
          <a:prstGeom prst="rect">
            <a:avLst/>
          </a:prstGeom>
          <a:solidFill>
            <a:schemeClr val="accent1">
              <a:alpha val="50980"/>
            </a:schemeClr>
          </a:solidFill>
          <a:ln w="9525" cap="flat" cmpd="sng">
            <a:solidFill>
              <a:schemeClr val="dk1"/>
            </a:solidFill>
            <a:prstDash val="solid"/>
            <a:miter lim="8000"/>
            <a:headEnd type="none" w="sm" len="sm"/>
            <a:tailEnd type="none" w="sm" len="sm"/>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GB" sz="2100">
                <a:solidFill>
                  <a:srgbClr val="404040"/>
                </a:solidFill>
                <a:latin typeface="Calibri" panose="020F0502020204030204"/>
                <a:ea typeface="Calibri" panose="020F0502020204030204"/>
                <a:cs typeface="Calibri" panose="020F0502020204030204"/>
                <a:sym typeface="Calibri" panose="020F0502020204030204"/>
              </a:rPr>
              <a:t>for exampl compress and</a:t>
            </a:r>
            <a:endParaRPr sz="21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GB" sz="2100">
                <a:solidFill>
                  <a:srgbClr val="404040"/>
                </a:solidFill>
                <a:latin typeface="Calibri" panose="020F0502020204030204"/>
                <a:ea typeface="Calibri" panose="020F0502020204030204"/>
                <a:cs typeface="Calibri" panose="020F0502020204030204"/>
                <a:sym typeface="Calibri" panose="020F0502020204030204"/>
              </a:rPr>
              <a:t>compress ar both accept</a:t>
            </a:r>
            <a:endParaRPr sz="21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GB" sz="2100">
                <a:solidFill>
                  <a:srgbClr val="404040"/>
                </a:solidFill>
                <a:latin typeface="Calibri" panose="020F0502020204030204"/>
                <a:ea typeface="Calibri" panose="020F0502020204030204"/>
                <a:cs typeface="Calibri" panose="020F0502020204030204"/>
                <a:sym typeface="Calibri" panose="020F0502020204030204"/>
              </a:rPr>
              <a:t>as equival to compress</a:t>
            </a:r>
            <a:endParaRPr sz="2100">
              <a:solidFill>
                <a:schemeClr val="dk1"/>
              </a:solidFill>
              <a:latin typeface="Arial" panose="020B0604020202020204"/>
              <a:ea typeface="Arial" panose="020B0604020202020204"/>
              <a:cs typeface="Arial" panose="020B0604020202020204"/>
              <a:sym typeface="Arial" panose="020B0604020202020204"/>
            </a:endParaRPr>
          </a:p>
        </p:txBody>
      </p:sp>
      <p:sp>
        <p:nvSpPr>
          <p:cNvPr id="440" name="Google Shape;440;p60"/>
          <p:cNvSpPr/>
          <p:nvPr/>
        </p:nvSpPr>
        <p:spPr>
          <a:xfrm>
            <a:off x="4419720" y="3828960"/>
            <a:ext cx="304200" cy="363600"/>
          </a:xfrm>
          <a:prstGeom prst="rightArrow">
            <a:avLst>
              <a:gd name="adj1" fmla="val 50000"/>
              <a:gd name="adj2" fmla="val 25000"/>
            </a:avLst>
          </a:prstGeom>
          <a:solidFill>
            <a:schemeClr val="accent1"/>
          </a:solidFill>
          <a:ln w="9525" cap="flat" cmpd="sng">
            <a:solidFill>
              <a:schemeClr val="dk1"/>
            </a:solidFill>
            <a:prstDash val="solid"/>
            <a:miter lim="8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428" name="Shape 428"/>
        <p:cNvGrpSpPr/>
        <p:nvPr/>
      </p:nvGrpSpPr>
      <p:grpSpPr>
        <a:xfrm>
          <a:off x="0" y="0"/>
          <a:ext cx="0" cy="0"/>
          <a:chOff x="0" y="0"/>
          <a:chExt cx="0" cy="0"/>
        </a:xfrm>
      </p:grpSpPr>
      <p:sp>
        <p:nvSpPr>
          <p:cNvPr id="429" name="Google Shape;429;p59"/>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Morphology</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430" name="Google Shape;430;p59"/>
          <p:cNvSpPr/>
          <p:nvPr/>
        </p:nvSpPr>
        <p:spPr>
          <a:xfrm>
            <a:off x="304920" y="1352520"/>
            <a:ext cx="8533800" cy="33330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800"/>
              <a:buFont typeface="Times"/>
              <a:buChar char="•"/>
            </a:pPr>
            <a:r>
              <a:rPr lang="en-GB" sz="2800" b="1">
                <a:solidFill>
                  <a:srgbClr val="000000"/>
                </a:solidFill>
                <a:latin typeface="Calibri" panose="020F0502020204030204"/>
                <a:ea typeface="Calibri" panose="020F0502020204030204"/>
                <a:cs typeface="Calibri" panose="020F0502020204030204"/>
                <a:sym typeface="Calibri" panose="020F0502020204030204"/>
              </a:rPr>
              <a:t>Morphemes</a:t>
            </a:r>
            <a:r>
              <a:rPr lang="en-GB" sz="2800">
                <a:solidFill>
                  <a:srgbClr val="000000"/>
                </a:solidFill>
                <a:latin typeface="Calibri" panose="020F0502020204030204"/>
                <a:ea typeface="Calibri" panose="020F0502020204030204"/>
                <a:cs typeface="Calibri" panose="020F0502020204030204"/>
                <a:sym typeface="Calibri" panose="020F0502020204030204"/>
              </a:rPr>
              <a:t>:</a:t>
            </a:r>
            <a:endParaRPr sz="28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500"/>
              </a:spcBef>
              <a:spcAft>
                <a:spcPts val="0"/>
              </a:spcAft>
              <a:buClr>
                <a:srgbClr val="000000"/>
              </a:buClr>
              <a:buSzPts val="2400"/>
              <a:buFont typeface="Times"/>
              <a:buChar char="•"/>
            </a:pP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The small meaningful units that make up words</a:t>
            </a: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500"/>
              </a:spcBef>
              <a:spcAft>
                <a:spcPts val="0"/>
              </a:spcAft>
              <a:buClr>
                <a:srgbClr val="000000"/>
              </a:buClr>
              <a:buSzPts val="2400"/>
              <a:buFont typeface="Times"/>
              <a:buChar char="•"/>
            </a:pPr>
            <a:r>
              <a:rPr lang="en-GB" sz="2400" b="1" i="0" u="none" strike="noStrike" cap="none">
                <a:solidFill>
                  <a:srgbClr val="FF0000"/>
                </a:solidFill>
                <a:latin typeface="Calibri" panose="020F0502020204030204"/>
                <a:ea typeface="Calibri" panose="020F0502020204030204"/>
                <a:cs typeface="Calibri" panose="020F0502020204030204"/>
                <a:sym typeface="Calibri" panose="020F0502020204030204"/>
              </a:rPr>
              <a:t>Stems</a:t>
            </a: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 The core meaning-bearing units</a:t>
            </a: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500"/>
              </a:spcBef>
              <a:spcAft>
                <a:spcPts val="0"/>
              </a:spcAft>
              <a:buClr>
                <a:srgbClr val="000000"/>
              </a:buClr>
              <a:buSzPts val="2400"/>
              <a:buFont typeface="Times"/>
              <a:buChar char="•"/>
            </a:pPr>
            <a:r>
              <a:rPr lang="en-GB" sz="2400" b="1" i="0" u="none" strike="noStrike" cap="none">
                <a:solidFill>
                  <a:srgbClr val="FF0000"/>
                </a:solidFill>
                <a:latin typeface="Calibri" panose="020F0502020204030204"/>
                <a:ea typeface="Calibri" panose="020F0502020204030204"/>
                <a:cs typeface="Calibri" panose="020F0502020204030204"/>
                <a:sym typeface="Calibri" panose="020F0502020204030204"/>
              </a:rPr>
              <a:t>Affixes</a:t>
            </a: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 Bits and pieces that adhere to stems</a:t>
            </a: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1028700" marR="0" lvl="2" indent="-228600" algn="l" rtl="0">
              <a:spcBef>
                <a:spcPts val="500"/>
              </a:spcBef>
              <a:spcAft>
                <a:spcPts val="0"/>
              </a:spcAft>
              <a:buClr>
                <a:srgbClr val="CC0000"/>
              </a:buClr>
              <a:buSzPts val="2400"/>
              <a:buFont typeface="Times"/>
              <a:buChar char="•"/>
            </a:pP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Often with grammatical functions</a:t>
            </a: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718185" y="92710"/>
            <a:ext cx="7141210" cy="2870835"/>
          </a:xfrm>
          <a:prstGeom prst="rect">
            <a:avLst/>
          </a:prstGeom>
        </p:spPr>
      </p:pic>
      <p:sp>
        <p:nvSpPr>
          <p:cNvPr id="5" name="Text Box 4"/>
          <p:cNvSpPr txBox="1"/>
          <p:nvPr/>
        </p:nvSpPr>
        <p:spPr>
          <a:xfrm>
            <a:off x="386715" y="4231640"/>
            <a:ext cx="8279765" cy="546735"/>
          </a:xfrm>
          <a:prstGeom prst="rect">
            <a:avLst/>
          </a:prstGeom>
          <a:ln>
            <a:solidFill>
              <a:schemeClr val="tx1"/>
            </a:solidFill>
          </a:ln>
        </p:spPr>
        <p:txBody>
          <a:bodyPr wrap="square">
            <a:noAutofit/>
          </a:bodyPr>
          <a:p>
            <a:pPr marL="0" indent="0" algn="l" fontAlgn="base" latinLnBrk="0">
              <a:lnSpc>
                <a:spcPts val="1260"/>
              </a:lnSpc>
              <a:spcBef>
                <a:spcPct val="0"/>
              </a:spcBef>
              <a:spcAft>
                <a:spcPct val="0"/>
              </a:spcAft>
            </a:pPr>
            <a:r>
              <a:rPr lang="en-US" altLang="zh-CN" sz="1600" b="0" i="0">
                <a:solidFill>
                  <a:srgbClr val="393A34"/>
                </a:solidFill>
                <a:latin typeface="var(--sds-font-family-monospace)"/>
                <a:ea typeface="var(--sds-font-family-monospace)"/>
              </a:rPr>
              <a:t>['the', 'cat', 'are', 'run', 'faster', 'than', 'the', 'dog', '.', 'the', 'better', 'you', 'are', 'at', 'program', 'the', 'more', 'you', 'will', 'enjoy', 'it', '.']
</a:t>
            </a:r>
            <a:endParaRPr lang="en-US" altLang="zh-CN" sz="1600" b="0" i="0">
              <a:solidFill>
                <a:srgbClr val="393A34"/>
              </a:solidFill>
              <a:latin typeface="var(--sds-font-family-monospace)"/>
              <a:ea typeface="var(--sds-font-family-monospace)"/>
            </a:endParaRPr>
          </a:p>
        </p:txBody>
      </p:sp>
      <p:sp>
        <p:nvSpPr>
          <p:cNvPr id="7" name="Text Box 6"/>
          <p:cNvSpPr txBox="1"/>
          <p:nvPr/>
        </p:nvSpPr>
        <p:spPr>
          <a:xfrm>
            <a:off x="274320" y="3435985"/>
            <a:ext cx="8558530" cy="583565"/>
          </a:xfrm>
          <a:prstGeom prst="rect">
            <a:avLst/>
          </a:prstGeom>
          <a:ln>
            <a:solidFill>
              <a:schemeClr val="tx1"/>
            </a:solidFill>
          </a:ln>
        </p:spPr>
        <p:txBody>
          <a:bodyPr wrap="square">
            <a:spAutoFit/>
          </a:bodyPr>
          <a:p>
            <a:pPr marL="0" indent="0" algn="l"/>
            <a:r>
              <a:rPr lang="en-US" altLang="zh-CN" sz="1600" b="0" i="0">
                <a:solidFill>
                  <a:srgbClr val="A31515"/>
                </a:solidFill>
                <a:latin typeface="ui-monospace"/>
                <a:ea typeface="ui-monospace"/>
              </a:rPr>
              <a:t>"The cats are running faster than the dog. The better you are at programming, the more you will enjoy it."</a:t>
            </a:r>
            <a:endParaRPr lang="en-US" altLang="zh-CN" sz="1600" b="0" i="0">
              <a:solidFill>
                <a:srgbClr val="A31515"/>
              </a:solidFill>
              <a:latin typeface="ui-monospace"/>
              <a:ea typeface="ui-monospac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97" name="Shape 97"/>
        <p:cNvGrpSpPr/>
        <p:nvPr/>
      </p:nvGrpSpPr>
      <p:grpSpPr>
        <a:xfrm>
          <a:off x="0" y="0"/>
          <a:ext cx="0" cy="0"/>
          <a:chOff x="0" y="0"/>
          <a:chExt cx="0" cy="0"/>
        </a:xfrm>
      </p:grpSpPr>
      <p:sp>
        <p:nvSpPr>
          <p:cNvPr id="98" name="Google Shape;98;p20"/>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NLP &amp; AI</a:t>
            </a:r>
            <a:endParaRPr lang="en-GB"/>
          </a:p>
          <a:p>
            <a:pPr marL="0" lvl="0" indent="0" algn="l" rtl="0">
              <a:spcBef>
                <a:spcPts val="0"/>
              </a:spcBef>
              <a:spcAft>
                <a:spcPts val="0"/>
              </a:spcAft>
              <a:buClr>
                <a:schemeClr val="dk1"/>
              </a:buClr>
              <a:buSzPct val="39000"/>
              <a:buFont typeface="Arial" panose="020B0604020202020204"/>
              <a:buNone/>
            </a:pPr>
          </a:p>
          <a:p>
            <a:pPr marL="0" lvl="0" indent="0" algn="l" rtl="0">
              <a:spcBef>
                <a:spcPts val="0"/>
              </a:spcBef>
              <a:spcAft>
                <a:spcPts val="0"/>
              </a:spcAft>
              <a:buNone/>
            </a:pPr>
          </a:p>
        </p:txBody>
      </p:sp>
      <p:sp>
        <p:nvSpPr>
          <p:cNvPr id="99" name="Google Shape;99;p20"/>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7505" algn="l" rtl="0">
              <a:lnSpc>
                <a:spcPct val="95000"/>
              </a:lnSpc>
              <a:spcBef>
                <a:spcPts val="0"/>
              </a:spcBef>
              <a:spcAft>
                <a:spcPts val="0"/>
              </a:spcAft>
              <a:buClr>
                <a:schemeClr val="dk1"/>
              </a:buClr>
              <a:buSzPts val="2030"/>
              <a:buChar char="●"/>
            </a:pPr>
            <a:r>
              <a:rPr lang="en-GB" sz="2030" b="1">
                <a:solidFill>
                  <a:schemeClr val="dk1"/>
                </a:solidFill>
              </a:rPr>
              <a:t>Computer Science </a:t>
            </a:r>
            <a:endParaRPr sz="2030" b="1">
              <a:solidFill>
                <a:schemeClr val="dk1"/>
              </a:solidFill>
            </a:endParaRPr>
          </a:p>
          <a:p>
            <a:pPr marL="914400" lvl="1" indent="-335915" algn="l" rtl="0">
              <a:lnSpc>
                <a:spcPct val="95000"/>
              </a:lnSpc>
              <a:spcBef>
                <a:spcPts val="0"/>
              </a:spcBef>
              <a:spcAft>
                <a:spcPts val="0"/>
              </a:spcAft>
              <a:buClr>
                <a:schemeClr val="dk1"/>
              </a:buClr>
              <a:buSzPts val="1690"/>
              <a:buChar char="○"/>
            </a:pPr>
            <a:r>
              <a:rPr lang="en-GB" sz="1690">
                <a:solidFill>
                  <a:schemeClr val="dk1"/>
                </a:solidFill>
              </a:rPr>
              <a:t>Programming </a:t>
            </a:r>
            <a:endParaRPr sz="1690">
              <a:solidFill>
                <a:schemeClr val="dk1"/>
              </a:solidFill>
            </a:endParaRPr>
          </a:p>
          <a:p>
            <a:pPr marL="914400" lvl="1" indent="-335915" algn="l" rtl="0">
              <a:lnSpc>
                <a:spcPct val="95000"/>
              </a:lnSpc>
              <a:spcBef>
                <a:spcPts val="0"/>
              </a:spcBef>
              <a:spcAft>
                <a:spcPts val="0"/>
              </a:spcAft>
              <a:buClr>
                <a:schemeClr val="dk1"/>
              </a:buClr>
              <a:buSzPts val="1690"/>
              <a:buChar char="○"/>
            </a:pPr>
            <a:r>
              <a:rPr lang="en-GB" sz="1690">
                <a:solidFill>
                  <a:schemeClr val="dk1"/>
                </a:solidFill>
              </a:rPr>
              <a:t>Operating Systems </a:t>
            </a:r>
            <a:endParaRPr sz="1690">
              <a:solidFill>
                <a:schemeClr val="dk1"/>
              </a:solidFill>
            </a:endParaRPr>
          </a:p>
          <a:p>
            <a:pPr marL="914400" lvl="1" indent="-335915" algn="l" rtl="0">
              <a:lnSpc>
                <a:spcPct val="95000"/>
              </a:lnSpc>
              <a:spcBef>
                <a:spcPts val="0"/>
              </a:spcBef>
              <a:spcAft>
                <a:spcPts val="0"/>
              </a:spcAft>
              <a:buClr>
                <a:schemeClr val="dk1"/>
              </a:buClr>
              <a:buSzPts val="1690"/>
              <a:buChar char="○"/>
            </a:pPr>
            <a:r>
              <a:rPr lang="en-GB" sz="1690">
                <a:solidFill>
                  <a:schemeClr val="dk1"/>
                </a:solidFill>
              </a:rPr>
              <a:t>Databases</a:t>
            </a:r>
            <a:endParaRPr sz="1690">
              <a:solidFill>
                <a:schemeClr val="dk1"/>
              </a:solidFill>
            </a:endParaRPr>
          </a:p>
          <a:p>
            <a:pPr marL="914400" lvl="1" indent="-335915" algn="l" rtl="0">
              <a:lnSpc>
                <a:spcPct val="95000"/>
              </a:lnSpc>
              <a:spcBef>
                <a:spcPts val="0"/>
              </a:spcBef>
              <a:spcAft>
                <a:spcPts val="0"/>
              </a:spcAft>
              <a:buClr>
                <a:schemeClr val="dk1"/>
              </a:buClr>
              <a:buSzPts val="1690"/>
              <a:buChar char="○"/>
            </a:pPr>
            <a:r>
              <a:rPr lang="en-GB" sz="1690">
                <a:solidFill>
                  <a:schemeClr val="dk1"/>
                </a:solidFill>
              </a:rPr>
              <a:t>… </a:t>
            </a:r>
            <a:endParaRPr sz="1690">
              <a:solidFill>
                <a:schemeClr val="dk1"/>
              </a:solidFill>
            </a:endParaRPr>
          </a:p>
          <a:p>
            <a:pPr marL="914400" lvl="1" indent="-335915" algn="l" rtl="0">
              <a:lnSpc>
                <a:spcPct val="95000"/>
              </a:lnSpc>
              <a:spcBef>
                <a:spcPts val="0"/>
              </a:spcBef>
              <a:spcAft>
                <a:spcPts val="0"/>
              </a:spcAft>
              <a:buClr>
                <a:schemeClr val="dk1"/>
              </a:buClr>
              <a:buSzPts val="1690"/>
              <a:buChar char="○"/>
            </a:pPr>
            <a:r>
              <a:rPr lang="en-GB" sz="1690" b="1">
                <a:solidFill>
                  <a:schemeClr val="dk1"/>
                </a:solidFill>
              </a:rPr>
              <a:t>Artificial Intelligence </a:t>
            </a:r>
            <a:endParaRPr sz="1690" b="1">
              <a:solidFill>
                <a:schemeClr val="dk1"/>
              </a:solidFill>
            </a:endParaRPr>
          </a:p>
          <a:p>
            <a:pPr marL="1371600" lvl="2" indent="-335915" algn="l" rtl="0">
              <a:lnSpc>
                <a:spcPct val="95000"/>
              </a:lnSpc>
              <a:spcBef>
                <a:spcPts val="0"/>
              </a:spcBef>
              <a:spcAft>
                <a:spcPts val="0"/>
              </a:spcAft>
              <a:buClr>
                <a:schemeClr val="dk1"/>
              </a:buClr>
              <a:buSzPts val="1690"/>
              <a:buChar char="■"/>
            </a:pPr>
            <a:r>
              <a:rPr lang="en-GB" sz="1690">
                <a:solidFill>
                  <a:schemeClr val="dk1"/>
                </a:solidFill>
              </a:rPr>
              <a:t>Problem Solving </a:t>
            </a:r>
            <a:endParaRPr sz="1690">
              <a:solidFill>
                <a:schemeClr val="dk1"/>
              </a:solidFill>
            </a:endParaRPr>
          </a:p>
          <a:p>
            <a:pPr marL="1371600" lvl="2" indent="-335915" algn="l" rtl="0">
              <a:lnSpc>
                <a:spcPct val="95000"/>
              </a:lnSpc>
              <a:spcBef>
                <a:spcPts val="0"/>
              </a:spcBef>
              <a:spcAft>
                <a:spcPts val="0"/>
              </a:spcAft>
              <a:buClr>
                <a:schemeClr val="dk1"/>
              </a:buClr>
              <a:buSzPts val="1690"/>
              <a:buChar char="■"/>
            </a:pPr>
            <a:r>
              <a:rPr lang="en-GB" sz="1690">
                <a:solidFill>
                  <a:schemeClr val="dk1"/>
                </a:solidFill>
              </a:rPr>
              <a:t>Optimization </a:t>
            </a:r>
            <a:endParaRPr sz="1690">
              <a:solidFill>
                <a:schemeClr val="dk1"/>
              </a:solidFill>
            </a:endParaRPr>
          </a:p>
          <a:p>
            <a:pPr marL="1371600" lvl="2" indent="-335915" algn="l" rtl="0">
              <a:lnSpc>
                <a:spcPct val="95000"/>
              </a:lnSpc>
              <a:spcBef>
                <a:spcPts val="0"/>
              </a:spcBef>
              <a:spcAft>
                <a:spcPts val="0"/>
              </a:spcAft>
              <a:buClr>
                <a:schemeClr val="dk1"/>
              </a:buClr>
              <a:buSzPts val="1690"/>
              <a:buChar char="■"/>
            </a:pPr>
            <a:r>
              <a:rPr lang="en-GB" sz="1690">
                <a:solidFill>
                  <a:schemeClr val="dk1"/>
                </a:solidFill>
              </a:rPr>
              <a:t>Robotics </a:t>
            </a:r>
            <a:endParaRPr sz="1690">
              <a:solidFill>
                <a:schemeClr val="dk1"/>
              </a:solidFill>
            </a:endParaRPr>
          </a:p>
          <a:p>
            <a:pPr marL="1371600" lvl="2" indent="-335915" algn="l" rtl="0">
              <a:lnSpc>
                <a:spcPct val="95000"/>
              </a:lnSpc>
              <a:spcBef>
                <a:spcPts val="0"/>
              </a:spcBef>
              <a:spcAft>
                <a:spcPts val="0"/>
              </a:spcAft>
              <a:buClr>
                <a:schemeClr val="dk1"/>
              </a:buClr>
              <a:buSzPts val="1690"/>
              <a:buChar char="■"/>
            </a:pPr>
            <a:r>
              <a:rPr lang="en-GB" sz="1690">
                <a:solidFill>
                  <a:schemeClr val="dk1"/>
                </a:solidFill>
              </a:rPr>
              <a:t>Machine Learning </a:t>
            </a:r>
            <a:endParaRPr sz="1690">
              <a:solidFill>
                <a:schemeClr val="dk1"/>
              </a:solidFill>
            </a:endParaRPr>
          </a:p>
          <a:p>
            <a:pPr marL="1371600" lvl="2" indent="-335915" algn="l" rtl="0">
              <a:lnSpc>
                <a:spcPct val="95000"/>
              </a:lnSpc>
              <a:spcBef>
                <a:spcPts val="0"/>
              </a:spcBef>
              <a:spcAft>
                <a:spcPts val="0"/>
              </a:spcAft>
              <a:buClr>
                <a:schemeClr val="dk1"/>
              </a:buClr>
              <a:buSzPts val="1690"/>
              <a:buChar char="■"/>
            </a:pPr>
            <a:r>
              <a:rPr lang="en-GB" sz="1690">
                <a:solidFill>
                  <a:schemeClr val="dk1"/>
                </a:solidFill>
              </a:rPr>
              <a:t>Computer Vision </a:t>
            </a:r>
            <a:endParaRPr sz="1690">
              <a:solidFill>
                <a:schemeClr val="dk1"/>
              </a:solidFill>
            </a:endParaRPr>
          </a:p>
          <a:p>
            <a:pPr marL="1371600" lvl="2" indent="-335915" algn="l" rtl="0">
              <a:lnSpc>
                <a:spcPct val="95000"/>
              </a:lnSpc>
              <a:spcBef>
                <a:spcPts val="0"/>
              </a:spcBef>
              <a:spcAft>
                <a:spcPts val="0"/>
              </a:spcAft>
              <a:buClr>
                <a:schemeClr val="dk1"/>
              </a:buClr>
              <a:buSzPts val="1690"/>
              <a:buChar char="■"/>
            </a:pPr>
            <a:r>
              <a:rPr lang="en-GB" sz="1690" b="1">
                <a:solidFill>
                  <a:schemeClr val="dk1"/>
                </a:solidFill>
              </a:rPr>
              <a:t>Natural Language Processing</a:t>
            </a:r>
            <a:endParaRPr sz="1690" b="1">
              <a:solidFill>
                <a:schemeClr val="dk1"/>
              </a:solidFill>
            </a:endParaRPr>
          </a:p>
          <a:p>
            <a:pPr marL="1371600" lvl="2" indent="-335915" algn="l" rtl="0">
              <a:lnSpc>
                <a:spcPct val="95000"/>
              </a:lnSpc>
              <a:spcBef>
                <a:spcPts val="0"/>
              </a:spcBef>
              <a:spcAft>
                <a:spcPts val="0"/>
              </a:spcAft>
              <a:buClr>
                <a:schemeClr val="dk1"/>
              </a:buClr>
              <a:buSzPts val="1690"/>
              <a:buChar char="■"/>
            </a:pPr>
            <a:r>
              <a:rPr lang="en-GB" sz="1690">
                <a:solidFill>
                  <a:schemeClr val="dk1"/>
                </a:solidFill>
              </a:rPr>
              <a:t>….. </a:t>
            </a:r>
            <a:endParaRPr sz="2030">
              <a:solidFill>
                <a:schemeClr val="dk1"/>
              </a:solidFill>
            </a:endParaRPr>
          </a:p>
        </p:txBody>
      </p:sp>
      <p:pic>
        <p:nvPicPr>
          <p:cNvPr id="100" name="Google Shape;100;p20"/>
          <p:cNvPicPr preferRelativeResize="0"/>
          <p:nvPr/>
        </p:nvPicPr>
        <p:blipFill>
          <a:blip r:embed="rId1"/>
          <a:stretch>
            <a:fillRect/>
          </a:stretch>
        </p:blipFill>
        <p:spPr>
          <a:xfrm>
            <a:off x="3113725" y="139000"/>
            <a:ext cx="6030274" cy="42281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normAutofit fontScale="90000"/>
          </a:bodyPr>
          <a:p>
            <a:r>
              <a:rPr lang="en-US" altLang="en-GB"/>
              <a:t>Normalizaition </a:t>
            </a:r>
            <a:endParaRPr lang="en-US" altLang="en-GB"/>
          </a:p>
        </p:txBody>
      </p:sp>
      <p:sp>
        <p:nvSpPr>
          <p:cNvPr id="3" name="Text Placeholder 2"/>
          <p:cNvSpPr/>
          <p:nvPr>
            <p:ph type="body" idx="1"/>
          </p:nvPr>
        </p:nvSpPr>
        <p:spPr/>
        <p:txBody>
          <a:bodyPr>
            <a:normAutofit/>
          </a:bodyPr>
          <a:p>
            <a:r>
              <a:rPr lang="en-US" altLang="en-GB"/>
              <a:t>Normalization in Natural Language Processing (NLP) refers to the process of transforming text into a standard format. This can involve several techniques, such as converting text to lowercase, removing punctuation, stemming, lemmatization, and removing stop words. The goal of normalization is to reduce variations in the text to improve the performance of NLP tasks.</a:t>
            </a:r>
            <a:endParaRPr lang="en-US" altLang="en-GB"/>
          </a:p>
          <a:p>
            <a:r>
              <a:rPr lang="en-US" altLang="en-GB"/>
              <a:t>Normalization Process</a:t>
            </a:r>
            <a:endParaRPr lang="en-US" altLang="en-GB"/>
          </a:p>
          <a:p>
            <a:pPr lvl="1"/>
            <a:r>
              <a:rPr lang="en-US" altLang="en-GB"/>
              <a:t>We will perform the following normalization steps:</a:t>
            </a:r>
            <a:endParaRPr lang="en-US" altLang="en-GB"/>
          </a:p>
          <a:p>
            <a:pPr lvl="2"/>
            <a:r>
              <a:rPr lang="en-US" altLang="en-GB"/>
              <a:t>Convert the text to lowercase.</a:t>
            </a:r>
            <a:endParaRPr lang="en-US" altLang="en-GB"/>
          </a:p>
          <a:p>
            <a:pPr lvl="2"/>
            <a:r>
              <a:rPr lang="en-US" altLang="en-GB"/>
              <a:t>Remove punctuation.</a:t>
            </a:r>
            <a:endParaRPr lang="en-US" altLang="en-GB"/>
          </a:p>
          <a:p>
            <a:pPr lvl="2"/>
            <a:r>
              <a:rPr lang="en-US" altLang="en-GB"/>
              <a:t>Tokenize the text.</a:t>
            </a:r>
            <a:endParaRPr lang="en-US" altLang="en-GB"/>
          </a:p>
          <a:p>
            <a:pPr lvl="2"/>
            <a:r>
              <a:rPr lang="en-US" altLang="en-GB"/>
              <a:t>Remove stop words (common words that may not add significant meaning).</a:t>
            </a:r>
            <a:endParaRPr lang="en-US" altLang="en-GB"/>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311785" y="445135"/>
            <a:ext cx="2374265" cy="1042670"/>
          </a:xfrm>
        </p:spPr>
        <p:txBody>
          <a:bodyPr>
            <a:normAutofit/>
          </a:bodyPr>
          <a:p>
            <a:r>
              <a:rPr lang="en-US" altLang="en-GB"/>
              <a:t>Normalization example </a:t>
            </a:r>
            <a:endParaRPr lang="en-US" altLang="en-GB"/>
          </a:p>
        </p:txBody>
      </p:sp>
      <p:sp>
        <p:nvSpPr>
          <p:cNvPr id="4" name="Text Box 3"/>
          <p:cNvSpPr txBox="1"/>
          <p:nvPr/>
        </p:nvSpPr>
        <p:spPr>
          <a:xfrm>
            <a:off x="260985" y="3831590"/>
            <a:ext cx="8571865" cy="583565"/>
          </a:xfrm>
          <a:prstGeom prst="rect">
            <a:avLst/>
          </a:prstGeom>
          <a:ln>
            <a:solidFill>
              <a:schemeClr val="tx1"/>
            </a:solidFill>
          </a:ln>
        </p:spPr>
        <p:txBody>
          <a:bodyPr wrap="square">
            <a:spAutoFit/>
          </a:bodyPr>
          <a:p>
            <a:pPr marL="0" indent="0" algn="l" fontAlgn="base">
              <a:spcBef>
                <a:spcPct val="0"/>
              </a:spcBef>
              <a:spcAft>
                <a:spcPct val="0"/>
              </a:spcAft>
            </a:pPr>
            <a:r>
              <a:rPr lang="en-US" altLang="zh-CN" sz="1600" b="0" i="0">
                <a:latin typeface="ui-monospace"/>
                <a:ea typeface="ui-monospace"/>
              </a:rPr>
              <a:t>The quick brown fox jumps over the lazy dog! The DOG barked. </a:t>
            </a:r>
            <a:endParaRPr lang="en-US" altLang="zh-CN" sz="1600" b="0" i="0">
              <a:latin typeface="ui-monospace"/>
              <a:ea typeface="ui-monospace"/>
            </a:endParaRPr>
          </a:p>
          <a:p>
            <a:pPr marL="0" indent="0" algn="l" fontAlgn="base">
              <a:spcBef>
                <a:spcPct val="0"/>
              </a:spcBef>
              <a:spcAft>
                <a:spcPct val="0"/>
              </a:spcAft>
            </a:pPr>
            <a:r>
              <a:rPr lang="en-US" altLang="zh-CN" sz="1600" b="0" i="0">
                <a:solidFill>
                  <a:srgbClr val="393A34"/>
                </a:solidFill>
                <a:latin typeface="ui-monospace"/>
                <a:ea typeface="ui-monospace"/>
              </a:rPr>
              <a:t>Did you see the fox? Yes, I saw the fox.</a:t>
            </a:r>
            <a:endParaRPr lang="en-US" altLang="zh-CN" sz="1600" b="0" i="0">
              <a:solidFill>
                <a:srgbClr val="393A34"/>
              </a:solidFill>
              <a:latin typeface="ui-monospace"/>
              <a:ea typeface="ui-monospace"/>
            </a:endParaRPr>
          </a:p>
        </p:txBody>
      </p:sp>
      <p:sp>
        <p:nvSpPr>
          <p:cNvPr id="5" name="Text Box 4"/>
          <p:cNvSpPr txBox="1"/>
          <p:nvPr/>
        </p:nvSpPr>
        <p:spPr>
          <a:xfrm>
            <a:off x="259715" y="4464685"/>
            <a:ext cx="8572500" cy="583565"/>
          </a:xfrm>
          <a:prstGeom prst="rect">
            <a:avLst/>
          </a:prstGeom>
          <a:ln>
            <a:solidFill>
              <a:schemeClr val="tx1"/>
            </a:solidFill>
          </a:ln>
        </p:spPr>
        <p:txBody>
          <a:bodyPr wrap="square">
            <a:spAutoFit/>
          </a:bodyPr>
          <a:p>
            <a:pPr marL="0" indent="0" algn="l"/>
            <a:r>
              <a:rPr lang="en-US" altLang="zh-CN" sz="1600" b="0" i="0">
                <a:solidFill>
                  <a:srgbClr val="222222"/>
                </a:solidFill>
                <a:latin typeface="ui-monospace"/>
                <a:ea typeface="ui-monospace"/>
              </a:rPr>
              <a:t>Normalized Tokens: ['quick', 'brown', 'fox', 'jumps', 'lazy', 'dog', 'dog', 'barked', 'see', 'fox', 'yes', 'saw', 'fox']</a:t>
            </a:r>
            <a:endParaRPr lang="en-US" altLang="zh-CN" sz="1600" b="0" i="0">
              <a:solidFill>
                <a:srgbClr val="222222"/>
              </a:solidFill>
              <a:latin typeface="ui-monospace"/>
              <a:ea typeface="ui-monospace"/>
            </a:endParaRPr>
          </a:p>
        </p:txBody>
      </p:sp>
      <p:pic>
        <p:nvPicPr>
          <p:cNvPr id="6" name="Picture 5"/>
          <p:cNvPicPr>
            <a:picLocks noChangeAspect="1"/>
          </p:cNvPicPr>
          <p:nvPr/>
        </p:nvPicPr>
        <p:blipFill>
          <a:blip r:embed="rId1"/>
          <a:stretch>
            <a:fillRect/>
          </a:stretch>
        </p:blipFill>
        <p:spPr>
          <a:xfrm>
            <a:off x="2673350" y="55245"/>
            <a:ext cx="6159500" cy="372745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363" name="Shape 363"/>
        <p:cNvGrpSpPr/>
        <p:nvPr/>
      </p:nvGrpSpPr>
      <p:grpSpPr>
        <a:xfrm>
          <a:off x="0" y="0"/>
          <a:ext cx="0" cy="0"/>
          <a:chOff x="0" y="0"/>
          <a:chExt cx="0" cy="0"/>
        </a:xfrm>
      </p:grpSpPr>
      <p:sp>
        <p:nvSpPr>
          <p:cNvPr id="364" name="Google Shape;364;p49"/>
          <p:cNvSpPr/>
          <p:nvPr/>
        </p:nvSpPr>
        <p:spPr>
          <a:xfrm>
            <a:off x="1215190" y="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How many words?</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365" name="Google Shape;365;p49"/>
          <p:cNvSpPr/>
          <p:nvPr/>
        </p:nvSpPr>
        <p:spPr>
          <a:xfrm>
            <a:off x="0" y="866140"/>
            <a:ext cx="9144000" cy="3876040"/>
          </a:xfrm>
          <a:prstGeom prst="rect">
            <a:avLst/>
          </a:prstGeom>
          <a:noFill/>
          <a:ln>
            <a:noFill/>
          </a:ln>
        </p:spPr>
        <p:txBody>
          <a:bodyPr spcFirstLastPara="1" wrap="square" lIns="90000" tIns="45000" rIns="90000" bIns="45000" anchor="t" anchorCtr="0">
            <a:noAutofit/>
          </a:bodyPr>
          <a:lstStyle/>
          <a:p>
            <a:pPr marL="342900" marR="0" lvl="0" indent="-342900" algn="l" rtl="0">
              <a:lnSpc>
                <a:spcPct val="150000"/>
              </a:lnSpc>
              <a:spcBef>
                <a:spcPts val="0"/>
              </a:spcBef>
              <a:spcAft>
                <a:spcPts val="0"/>
              </a:spcAft>
              <a:buClr>
                <a:srgbClr val="CC0000"/>
              </a:buClr>
              <a:buSzPts val="28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I do uh main- mainly business data processing</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lnSpc>
                <a:spcPct val="150000"/>
              </a:lnSpc>
              <a:spcBef>
                <a:spcPts val="500"/>
              </a:spcBef>
              <a:spcAft>
                <a:spcPts val="0"/>
              </a:spcAft>
              <a:buClr>
                <a:srgbClr val="000000"/>
              </a:buClr>
              <a:buSzPts val="24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Fragments, filled pauses</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600"/>
              </a:spcBef>
              <a:spcAft>
                <a:spcPts val="0"/>
              </a:spcAft>
              <a:buClr>
                <a:srgbClr val="CC0000"/>
              </a:buClr>
              <a:buSzPts val="28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Seuss’s </a:t>
            </a:r>
            <a:r>
              <a:rPr lang="en-GB" sz="2400">
                <a:solidFill>
                  <a:srgbClr val="FF0000"/>
                </a:solidFill>
                <a:latin typeface="Calibri" panose="020F0502020204030204"/>
                <a:ea typeface="Calibri" panose="020F0502020204030204"/>
                <a:cs typeface="Calibri" panose="020F0502020204030204"/>
                <a:sym typeface="Calibri" panose="020F0502020204030204"/>
              </a:rPr>
              <a:t>cat </a:t>
            </a:r>
            <a:r>
              <a:rPr lang="en-GB" sz="2400">
                <a:solidFill>
                  <a:srgbClr val="000000"/>
                </a:solidFill>
                <a:latin typeface="Calibri" panose="020F0502020204030204"/>
                <a:ea typeface="Calibri" panose="020F0502020204030204"/>
                <a:cs typeface="Calibri" panose="020F0502020204030204"/>
                <a:sym typeface="Calibri" panose="020F0502020204030204"/>
              </a:rPr>
              <a:t>in the hat is different from other</a:t>
            </a:r>
            <a:r>
              <a:rPr lang="en-GB" sz="2400">
                <a:solidFill>
                  <a:srgbClr val="FF0000"/>
                </a:solidFill>
                <a:latin typeface="Calibri" panose="020F0502020204030204"/>
                <a:ea typeface="Calibri" panose="020F0502020204030204"/>
                <a:cs typeface="Calibri" panose="020F0502020204030204"/>
                <a:sym typeface="Calibri" panose="020F0502020204030204"/>
              </a:rPr>
              <a:t> cats! </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lnSpc>
                <a:spcPct val="150000"/>
              </a:lnSpc>
              <a:spcBef>
                <a:spcPts val="500"/>
              </a:spcBef>
              <a:spcAft>
                <a:spcPts val="0"/>
              </a:spcAft>
              <a:buClr>
                <a:srgbClr val="000000"/>
              </a:buClr>
              <a:buSzPts val="2400"/>
              <a:buFont typeface="Times"/>
              <a:buChar char="•"/>
            </a:pPr>
            <a:r>
              <a:rPr lang="en-GB" sz="2000" b="1" i="0" u="none" strike="noStrike" cap="none">
                <a:solidFill>
                  <a:srgbClr val="000000"/>
                </a:solidFill>
                <a:latin typeface="Calibri" panose="020F0502020204030204"/>
                <a:ea typeface="Calibri" panose="020F0502020204030204"/>
                <a:cs typeface="Calibri" panose="020F0502020204030204"/>
                <a:sym typeface="Calibri" panose="020F0502020204030204"/>
              </a:rPr>
              <a:t>Lemma</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same stem, part of speech, rough word sense</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1028700" marR="0" lvl="2" indent="-228600" algn="l" rtl="0">
              <a:lnSpc>
                <a:spcPct val="150000"/>
              </a:lnSpc>
              <a:spcBef>
                <a:spcPts val="400"/>
              </a:spcBef>
              <a:spcAft>
                <a:spcPts val="0"/>
              </a:spcAft>
              <a:buClr>
                <a:srgbClr val="CC0000"/>
              </a:buClr>
              <a:buSzPts val="2000"/>
              <a:buFont typeface="Times"/>
              <a:buChar char="•"/>
            </a:pPr>
            <a:r>
              <a:rPr lang="en-GB" sz="1800" b="0" i="0" u="none" strike="noStrike" cap="none">
                <a:solidFill>
                  <a:srgbClr val="FF0000"/>
                </a:solidFill>
                <a:latin typeface="Calibri" panose="020F0502020204030204"/>
                <a:ea typeface="Calibri" panose="020F0502020204030204"/>
                <a:cs typeface="Calibri" panose="020F0502020204030204"/>
                <a:sym typeface="Calibri" panose="020F0502020204030204"/>
              </a:rPr>
              <a:t>cat </a:t>
            </a:r>
            <a:r>
              <a:rPr lang="en-GB"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and </a:t>
            </a:r>
            <a:r>
              <a:rPr lang="en-GB" sz="1800" b="0" i="0" u="none" strike="noStrike" cap="none">
                <a:solidFill>
                  <a:srgbClr val="FF0000"/>
                </a:solidFill>
                <a:latin typeface="Calibri" panose="020F0502020204030204"/>
                <a:ea typeface="Calibri" panose="020F0502020204030204"/>
                <a:cs typeface="Calibri" panose="020F0502020204030204"/>
                <a:sym typeface="Calibri" panose="020F0502020204030204"/>
              </a:rPr>
              <a:t>cats </a:t>
            </a:r>
            <a:r>
              <a:rPr lang="en-GB"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same lemma</a:t>
            </a: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lnSpc>
                <a:spcPct val="150000"/>
              </a:lnSpc>
              <a:spcBef>
                <a:spcPts val="500"/>
              </a:spcBef>
              <a:spcAft>
                <a:spcPts val="0"/>
              </a:spcAft>
              <a:buClr>
                <a:srgbClr val="000000"/>
              </a:buClr>
              <a:buSzPts val="2400"/>
              <a:buFont typeface="Times"/>
              <a:buChar char="•"/>
            </a:pPr>
            <a:r>
              <a:rPr lang="en-GB" sz="2000" b="1" i="0" u="none" strike="noStrike" cap="none">
                <a:solidFill>
                  <a:srgbClr val="000000"/>
                </a:solidFill>
                <a:latin typeface="Calibri" panose="020F0502020204030204"/>
                <a:ea typeface="Calibri" panose="020F0502020204030204"/>
                <a:cs typeface="Calibri" panose="020F0502020204030204"/>
                <a:sym typeface="Calibri" panose="020F0502020204030204"/>
              </a:rPr>
              <a:t>Wordform</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the full inflected surface form</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1028700" marR="0" lvl="2" indent="-228600" algn="l" rtl="0">
              <a:lnSpc>
                <a:spcPct val="150000"/>
              </a:lnSpc>
              <a:spcBef>
                <a:spcPts val="400"/>
              </a:spcBef>
              <a:spcAft>
                <a:spcPts val="0"/>
              </a:spcAft>
              <a:buClr>
                <a:srgbClr val="CC0000"/>
              </a:buClr>
              <a:buSzPts val="2000"/>
              <a:buFont typeface="Times"/>
              <a:buChar char="•"/>
            </a:pPr>
            <a:r>
              <a:rPr lang="en-GB" sz="1800" b="0" i="0" u="none" strike="noStrike" cap="none">
                <a:solidFill>
                  <a:srgbClr val="FF0000"/>
                </a:solidFill>
                <a:latin typeface="Calibri" panose="020F0502020204030204"/>
                <a:ea typeface="Calibri" panose="020F0502020204030204"/>
                <a:cs typeface="Calibri" panose="020F0502020204030204"/>
                <a:sym typeface="Calibri" panose="020F0502020204030204"/>
              </a:rPr>
              <a:t>cat </a:t>
            </a:r>
            <a:r>
              <a:rPr lang="en-GB"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and </a:t>
            </a:r>
            <a:r>
              <a:rPr lang="en-GB" sz="1800" b="0" i="0" u="none" strike="noStrike" cap="none">
                <a:solidFill>
                  <a:srgbClr val="FF0000"/>
                </a:solidFill>
                <a:latin typeface="Calibri" panose="020F0502020204030204"/>
                <a:ea typeface="Calibri" panose="020F0502020204030204"/>
                <a:cs typeface="Calibri" panose="020F0502020204030204"/>
                <a:sym typeface="Calibri" panose="020F0502020204030204"/>
              </a:rPr>
              <a:t>cats </a:t>
            </a:r>
            <a:r>
              <a:rPr lang="en-GB"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different wordforms</a:t>
            </a:r>
            <a:endParaRPr lang="en-GB"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370" name="Shape 370"/>
        <p:cNvGrpSpPr/>
        <p:nvPr/>
      </p:nvGrpSpPr>
      <p:grpSpPr>
        <a:xfrm>
          <a:off x="0" y="0"/>
          <a:ext cx="0" cy="0"/>
          <a:chOff x="0" y="0"/>
          <a:chExt cx="0" cy="0"/>
        </a:xfrm>
      </p:grpSpPr>
      <p:sp>
        <p:nvSpPr>
          <p:cNvPr id="371" name="Google Shape;371;p50"/>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How many words?</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372" name="Google Shape;372;p50"/>
          <p:cNvSpPr/>
          <p:nvPr/>
        </p:nvSpPr>
        <p:spPr>
          <a:xfrm>
            <a:off x="457200" y="1428750"/>
            <a:ext cx="8457565" cy="135255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GB" sz="2400" b="1" i="1">
                <a:solidFill>
                  <a:srgbClr val="000000"/>
                </a:solidFill>
                <a:latin typeface="Calibri" panose="020F0502020204030204"/>
                <a:ea typeface="Calibri" panose="020F0502020204030204"/>
                <a:cs typeface="Calibri" panose="020F0502020204030204"/>
                <a:sym typeface="Calibri" panose="020F0502020204030204"/>
              </a:rPr>
              <a:t>N</a:t>
            </a:r>
            <a:r>
              <a:rPr lang="en-GB" sz="2400">
                <a:solidFill>
                  <a:srgbClr val="000000"/>
                </a:solidFill>
                <a:latin typeface="Calibri" panose="020F0502020204030204"/>
                <a:ea typeface="Calibri" panose="020F0502020204030204"/>
                <a:cs typeface="Calibri" panose="020F0502020204030204"/>
                <a:sym typeface="Calibri" panose="020F0502020204030204"/>
              </a:rPr>
              <a:t> = number of tokens</a:t>
            </a:r>
            <a:endParaRPr sz="24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500"/>
              </a:spcBef>
              <a:spcAft>
                <a:spcPts val="0"/>
              </a:spcAft>
              <a:buNone/>
            </a:pPr>
            <a:r>
              <a:rPr lang="en-GB" sz="2400" b="1" i="1">
                <a:solidFill>
                  <a:srgbClr val="000000"/>
                </a:solidFill>
                <a:latin typeface="Calibri" panose="020F0502020204030204"/>
                <a:ea typeface="Calibri" panose="020F0502020204030204"/>
                <a:cs typeface="Calibri" panose="020F0502020204030204"/>
                <a:sym typeface="Calibri" panose="020F0502020204030204"/>
              </a:rPr>
              <a:t>V</a:t>
            </a:r>
            <a:r>
              <a:rPr lang="en-GB" sz="2400">
                <a:solidFill>
                  <a:srgbClr val="000000"/>
                </a:solidFill>
                <a:latin typeface="Calibri" panose="020F0502020204030204"/>
                <a:ea typeface="Calibri" panose="020F0502020204030204"/>
                <a:cs typeface="Calibri" panose="020F0502020204030204"/>
                <a:sym typeface="Calibri" panose="020F0502020204030204"/>
              </a:rPr>
              <a:t> = vocabulary = set of types</a:t>
            </a:r>
            <a:endParaRPr sz="2400">
              <a:solidFill>
                <a:schemeClr val="dk1"/>
              </a:solidFill>
              <a:latin typeface="Arial" panose="020B0604020202020204"/>
              <a:ea typeface="Arial" panose="020B0604020202020204"/>
              <a:cs typeface="Arial" panose="020B0604020202020204"/>
              <a:sym typeface="Arial" panose="020B0604020202020204"/>
            </a:endParaRPr>
          </a:p>
          <a:p>
            <a:pPr marL="457200" marR="0" lvl="0" indent="0" algn="l" rtl="0">
              <a:spcBef>
                <a:spcPts val="400"/>
              </a:spcBef>
              <a:spcAft>
                <a:spcPts val="0"/>
              </a:spcAft>
              <a:buNone/>
            </a:pPr>
            <a:r>
              <a:rPr lang="en-GB" sz="1800">
                <a:solidFill>
                  <a:srgbClr val="000000"/>
                </a:solidFill>
                <a:latin typeface="Calibri" panose="020F0502020204030204"/>
                <a:ea typeface="Calibri" panose="020F0502020204030204"/>
                <a:cs typeface="Calibri" panose="020F0502020204030204"/>
                <a:sym typeface="Calibri" panose="020F0502020204030204"/>
              </a:rPr>
              <a:t>|</a:t>
            </a:r>
            <a:r>
              <a:rPr lang="en-GB" sz="1800" i="1">
                <a:solidFill>
                  <a:srgbClr val="000000"/>
                </a:solidFill>
                <a:latin typeface="Calibri" panose="020F0502020204030204"/>
                <a:ea typeface="Calibri" panose="020F0502020204030204"/>
                <a:cs typeface="Calibri" panose="020F0502020204030204"/>
                <a:sym typeface="Calibri" panose="020F0502020204030204"/>
              </a:rPr>
              <a:t>V</a:t>
            </a:r>
            <a:r>
              <a:rPr lang="en-GB" sz="1800">
                <a:solidFill>
                  <a:srgbClr val="000000"/>
                </a:solidFill>
                <a:latin typeface="Calibri" panose="020F0502020204030204"/>
                <a:ea typeface="Calibri" panose="020F0502020204030204"/>
                <a:cs typeface="Calibri" panose="020F0502020204030204"/>
                <a:sym typeface="Calibri" panose="020F0502020204030204"/>
              </a:rPr>
              <a:t>|</a:t>
            </a:r>
            <a:r>
              <a:rPr lang="en-GB" sz="1800" i="1">
                <a:solidFill>
                  <a:srgbClr val="000000"/>
                </a:solidFill>
                <a:latin typeface="Calibri" panose="020F0502020204030204"/>
                <a:ea typeface="Calibri" panose="020F0502020204030204"/>
                <a:cs typeface="Calibri" panose="020F0502020204030204"/>
                <a:sym typeface="Calibri" panose="020F0502020204030204"/>
              </a:rPr>
              <a:t> </a:t>
            </a:r>
            <a:r>
              <a:rPr lang="en-GB" sz="1800">
                <a:solidFill>
                  <a:srgbClr val="000000"/>
                </a:solidFill>
                <a:latin typeface="Calibri" panose="020F0502020204030204"/>
                <a:ea typeface="Calibri" panose="020F0502020204030204"/>
                <a:cs typeface="Calibri" panose="020F0502020204030204"/>
                <a:sym typeface="Calibri" panose="020F0502020204030204"/>
              </a:rPr>
              <a:t>is the size of the vocabulary</a:t>
            </a:r>
            <a:endParaRPr sz="1800">
              <a:solidFill>
                <a:schemeClr val="dk1"/>
              </a:solidFill>
              <a:latin typeface="Arial" panose="020B0604020202020204"/>
              <a:ea typeface="Arial" panose="020B0604020202020204"/>
              <a:cs typeface="Arial" panose="020B0604020202020204"/>
              <a:sym typeface="Arial" panose="020B0604020202020204"/>
            </a:endParaRPr>
          </a:p>
          <a:p>
            <a:pPr marL="457200" marR="0" lvl="0" indent="0" algn="l" rtl="0">
              <a:spcBef>
                <a:spcPts val="40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a:p>
            <a:pPr marL="457200" marR="0" lvl="0" indent="0" algn="l" rtl="0">
              <a:spcBef>
                <a:spcPts val="40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a:p>
            <a:pPr marL="457200" marR="0" lvl="0" indent="0" algn="l" rtl="0">
              <a:spcBef>
                <a:spcPts val="40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a:p>
            <a:pPr marL="457200" marR="0" lvl="0" indent="0" algn="l" rtl="0">
              <a:spcBef>
                <a:spcPts val="40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a:p>
            <a:pPr marL="457200" marR="0" lvl="0" indent="0" algn="l" rtl="0">
              <a:spcBef>
                <a:spcPts val="40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a:p>
            <a:pPr marL="457200" marR="0" lvl="0" indent="0" algn="l" rtl="0">
              <a:spcBef>
                <a:spcPts val="40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373" name="Google Shape;373;p50"/>
          <p:cNvGraphicFramePr/>
          <p:nvPr/>
        </p:nvGraphicFramePr>
        <p:xfrm>
          <a:off x="838080" y="2952720"/>
          <a:ext cx="7010250" cy="3000000"/>
        </p:xfrm>
        <a:graphic>
          <a:graphicData uri="http://schemas.openxmlformats.org/drawingml/2006/table">
            <a:tbl>
              <a:tblPr>
                <a:noFill/>
                <a:tableStyleId>{86E5D529-9ED4-42E7-9572-30476014F62A}</a:tableStyleId>
              </a:tblPr>
              <a:tblGrid>
                <a:gridCol w="2336750"/>
                <a:gridCol w="2336750"/>
                <a:gridCol w="2336750"/>
              </a:tblGrid>
              <a:tr h="370800">
                <a:tc>
                  <a:txBody>
                    <a:bodyPr/>
                    <a:lstStyle/>
                    <a:p>
                      <a:pPr marL="0" marR="0" lvl="0" indent="0" algn="l" rtl="0">
                        <a:spcBef>
                          <a:spcPts val="0"/>
                        </a:spcBef>
                        <a:spcAft>
                          <a:spcPts val="0"/>
                        </a:spcAft>
                        <a:buNone/>
                      </a:pPr>
                      <a:endParaRPr sz="1800"/>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c>
                  <a:txBody>
                    <a:bodyPr/>
                    <a:lstStyle/>
                    <a:p>
                      <a:pPr marL="0" marR="0" lvl="0" indent="0" algn="l" rtl="0">
                        <a:lnSpc>
                          <a:spcPct val="100000"/>
                        </a:lnSpc>
                        <a:spcBef>
                          <a:spcPts val="0"/>
                        </a:spcBef>
                        <a:spcAft>
                          <a:spcPts val="0"/>
                        </a:spcAft>
                        <a:buNone/>
                      </a:pPr>
                      <a:r>
                        <a:rPr lang="en-GB" sz="1800" b="1" strike="noStrike">
                          <a:solidFill>
                            <a:srgbClr val="FFFFFF"/>
                          </a:solidFill>
                          <a:latin typeface="Calibri" panose="020F0502020204030204"/>
                          <a:ea typeface="Calibri" panose="020F0502020204030204"/>
                          <a:cs typeface="Calibri" panose="020F0502020204030204"/>
                          <a:sym typeface="Calibri" panose="020F0502020204030204"/>
                        </a:rPr>
                        <a:t>Tokens = N</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c>
                  <a:txBody>
                    <a:bodyPr/>
                    <a:lstStyle/>
                    <a:p>
                      <a:pPr marL="0" marR="0" lvl="0" indent="0" algn="l" rtl="0">
                        <a:lnSpc>
                          <a:spcPct val="100000"/>
                        </a:lnSpc>
                        <a:spcBef>
                          <a:spcPts val="0"/>
                        </a:spcBef>
                        <a:spcAft>
                          <a:spcPts val="0"/>
                        </a:spcAft>
                        <a:buNone/>
                      </a:pPr>
                      <a:r>
                        <a:rPr lang="en-GB" sz="1800" b="1" strike="noStrike">
                          <a:solidFill>
                            <a:srgbClr val="FFFFFF"/>
                          </a:solidFill>
                          <a:latin typeface="Calibri" panose="020F0502020204030204"/>
                          <a:ea typeface="Calibri" panose="020F0502020204030204"/>
                          <a:cs typeface="Calibri" panose="020F0502020204030204"/>
                          <a:sym typeface="Calibri" panose="020F0502020204030204"/>
                        </a:rPr>
                        <a:t>Types = |V|</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r>
              <a:tr h="640100">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Switchboard phone conversations</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2.4 million</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20 thousand</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r>
              <a:tr h="370800">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Shakespeare</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884,000</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31 thousand</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r>
              <a:tr h="370800">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Google N-grams</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1 trillion</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13 million</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7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7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ltLang="en-GB"/>
              <a:t># of </a:t>
            </a:r>
            <a:r>
              <a:rPr lang="en-US" altLang="en-GB">
                <a:sym typeface="+mn-ea"/>
              </a:rPr>
              <a:t>tokens N vs Vocabulary V </a:t>
            </a:r>
            <a:endParaRPr lang="en-US" altLang="en-GB"/>
          </a:p>
        </p:txBody>
      </p:sp>
      <p:sp>
        <p:nvSpPr>
          <p:cNvPr id="3" name="Text Placeholder 2"/>
          <p:cNvSpPr/>
          <p:nvPr>
            <p:ph type="body" idx="1"/>
          </p:nvPr>
        </p:nvSpPr>
        <p:spPr/>
        <p:txBody>
          <a:bodyPr/>
          <a:p>
            <a:r>
              <a:rPr lang="en-US" altLang="en-GB">
                <a:solidFill>
                  <a:schemeClr val="tx1"/>
                </a:solidFill>
              </a:rPr>
              <a:t>The number of tokens N refers to the total count of individual tokens (words, punctuation, etc.) in a text, </a:t>
            </a:r>
            <a:endParaRPr lang="en-US" altLang="en-GB">
              <a:solidFill>
                <a:schemeClr val="tx1"/>
              </a:solidFill>
            </a:endParaRPr>
          </a:p>
          <a:p>
            <a:r>
              <a:rPr lang="en-US" altLang="en-GB">
                <a:solidFill>
                  <a:schemeClr val="tx1"/>
                </a:solidFill>
              </a:rPr>
              <a:t>The vocabulary V refers to the set of unique tokens in that text.</a:t>
            </a:r>
            <a:endParaRPr lang="en-US" altLang="en-GB">
              <a:solidFill>
                <a:schemeClr val="tx1"/>
              </a:solidFill>
            </a:endParaRPr>
          </a:p>
        </p:txBody>
      </p:sp>
      <p:sp>
        <p:nvSpPr>
          <p:cNvPr id="5" name="Text Box 4"/>
          <p:cNvSpPr txBox="1"/>
          <p:nvPr/>
        </p:nvSpPr>
        <p:spPr>
          <a:xfrm>
            <a:off x="678815" y="2416175"/>
            <a:ext cx="7758430" cy="389255"/>
          </a:xfrm>
          <a:prstGeom prst="rect">
            <a:avLst/>
          </a:prstGeom>
          <a:ln>
            <a:solidFill>
              <a:schemeClr val="tx1"/>
            </a:solidFill>
          </a:ln>
        </p:spPr>
        <p:txBody>
          <a:bodyPr wrap="square">
            <a:noAutofit/>
          </a:bodyPr>
          <a:p>
            <a:pPr marL="0" indent="0" algn="l" fontAlgn="base" latinLnBrk="0">
              <a:lnSpc>
                <a:spcPts val="1260"/>
              </a:lnSpc>
              <a:spcBef>
                <a:spcPct val="0"/>
              </a:spcBef>
              <a:spcAft>
                <a:spcPct val="0"/>
              </a:spcAft>
            </a:pPr>
            <a:r>
              <a:rPr lang="en-US" altLang="zh-CN" sz="1600" b="0" i="0">
                <a:solidFill>
                  <a:srgbClr val="393A34"/>
                </a:solidFill>
                <a:latin typeface="var(--sds-font-family-monospace)"/>
                <a:ea typeface="var(--sds-font-family-monospace)"/>
              </a:rPr>
              <a:t>The quick brown fox jumps over the lazy dog. The dog barked.
</a:t>
            </a:r>
            <a:endParaRPr lang="en-US" altLang="zh-CN" sz="1600" b="0" i="0">
              <a:solidFill>
                <a:srgbClr val="393A34"/>
              </a:solidFill>
              <a:latin typeface="var(--sds-font-family-monospace)"/>
              <a:ea typeface="var(--sds-font-family-monospace)"/>
            </a:endParaRPr>
          </a:p>
        </p:txBody>
      </p:sp>
      <p:sp>
        <p:nvSpPr>
          <p:cNvPr id="6" name="Text Box 5"/>
          <p:cNvSpPr txBox="1"/>
          <p:nvPr/>
        </p:nvSpPr>
        <p:spPr>
          <a:xfrm>
            <a:off x="221615" y="2949575"/>
            <a:ext cx="8729345" cy="2061210"/>
          </a:xfrm>
          <a:prstGeom prst="rect">
            <a:avLst/>
          </a:prstGeom>
          <a:ln>
            <a:solidFill>
              <a:schemeClr val="tx1"/>
            </a:solidFill>
          </a:ln>
        </p:spPr>
        <p:txBody>
          <a:bodyPr wrap="square">
            <a:spAutoFit/>
          </a:bodyPr>
          <a:p>
            <a:pPr marL="0" indent="0" algn="l" fontAlgn="base">
              <a:spcBef>
                <a:spcPct val="0"/>
              </a:spcBef>
              <a:spcAft>
                <a:spcPct val="0"/>
              </a:spcAft>
            </a:pPr>
            <a:r>
              <a:rPr lang="en-US" altLang="zh-CN" sz="1600" b="0" i="0">
                <a:latin typeface="ui-monospace"/>
                <a:ea typeface="ui-monospace"/>
              </a:rPr>
              <a:t>Tokens (N): 13 </a:t>
            </a:r>
            <a:endParaRPr lang="en-US" altLang="zh-CN" sz="1600" b="0" i="0">
              <a:latin typeface="ui-monospace"/>
              <a:ea typeface="ui-monospace"/>
            </a:endParaRPr>
          </a:p>
          <a:p>
            <a:pPr marL="0" indent="0" algn="l" fontAlgn="base">
              <a:spcBef>
                <a:spcPct val="0"/>
              </a:spcBef>
              <a:spcAft>
                <a:spcPct val="0"/>
              </a:spcAft>
            </a:pPr>
            <a:r>
              <a:rPr lang="en-US" altLang="zh-CN" sz="1600" b="0" i="0">
                <a:solidFill>
                  <a:srgbClr val="393A34"/>
                </a:solidFill>
                <a:latin typeface="ui-monospace"/>
                <a:ea typeface="ui-monospace"/>
              </a:rPr>
              <a:t>Vocabulary (V): 10 </a:t>
            </a:r>
            <a:endParaRPr lang="en-US" altLang="zh-CN" sz="1600" b="0" i="0">
              <a:solidFill>
                <a:srgbClr val="393A34"/>
              </a:solidFill>
              <a:latin typeface="ui-monospace"/>
              <a:ea typeface="ui-monospace"/>
            </a:endParaRPr>
          </a:p>
          <a:p>
            <a:pPr marL="0" indent="0" algn="l" fontAlgn="base">
              <a:spcBef>
                <a:spcPct val="0"/>
              </a:spcBef>
              <a:spcAft>
                <a:spcPct val="0"/>
              </a:spcAft>
            </a:pPr>
            <a:endParaRPr lang="en-US" altLang="zh-CN" sz="1600" b="1" i="0">
              <a:solidFill>
                <a:srgbClr val="393A34"/>
              </a:solidFill>
              <a:latin typeface="ui-monospace"/>
              <a:ea typeface="ui-monospace"/>
            </a:endParaRPr>
          </a:p>
          <a:p>
            <a:pPr marL="0" indent="0" algn="l" fontAlgn="base">
              <a:spcBef>
                <a:spcPct val="0"/>
              </a:spcBef>
              <a:spcAft>
                <a:spcPct val="0"/>
              </a:spcAft>
            </a:pPr>
            <a:r>
              <a:rPr lang="en-US" altLang="zh-CN" sz="1600" b="1" i="0">
                <a:solidFill>
                  <a:srgbClr val="393A34"/>
                </a:solidFill>
                <a:latin typeface="ui-monospace"/>
                <a:ea typeface="ui-monospace"/>
              </a:rPr>
              <a:t>Tokens</a:t>
            </a:r>
            <a:r>
              <a:rPr lang="en-US" altLang="zh-CN" sz="1600" b="0" i="0">
                <a:solidFill>
                  <a:srgbClr val="393A34"/>
                </a:solidFill>
                <a:latin typeface="ui-monospace"/>
                <a:ea typeface="ui-monospace"/>
              </a:rPr>
              <a:t>: ['The', 'quick', 'brown', 'fox', 'jumps', 'over', 'the', 'lazy', 'dog', '.', 'The', 'dog', 'barked', '.'] </a:t>
            </a:r>
            <a:endParaRPr lang="en-US" altLang="zh-CN" sz="1600" b="0" i="0">
              <a:solidFill>
                <a:srgbClr val="393A34"/>
              </a:solidFill>
              <a:latin typeface="ui-monospace"/>
              <a:ea typeface="ui-monospace"/>
            </a:endParaRPr>
          </a:p>
          <a:p>
            <a:pPr marL="0" indent="0" algn="l" fontAlgn="base">
              <a:spcBef>
                <a:spcPct val="0"/>
              </a:spcBef>
              <a:spcAft>
                <a:spcPct val="0"/>
              </a:spcAft>
            </a:pPr>
            <a:endParaRPr lang="en-US" altLang="zh-CN" sz="1600" b="1" i="0">
              <a:solidFill>
                <a:srgbClr val="393A34"/>
              </a:solidFill>
              <a:latin typeface="ui-monospace"/>
              <a:ea typeface="ui-monospace"/>
            </a:endParaRPr>
          </a:p>
          <a:p>
            <a:pPr marL="0" indent="0" algn="l" fontAlgn="base">
              <a:spcBef>
                <a:spcPct val="0"/>
              </a:spcBef>
              <a:spcAft>
                <a:spcPct val="0"/>
              </a:spcAft>
            </a:pPr>
            <a:r>
              <a:rPr lang="en-US" altLang="zh-CN" sz="1600" b="1" i="0">
                <a:solidFill>
                  <a:srgbClr val="393A34"/>
                </a:solidFill>
                <a:latin typeface="ui-monospace"/>
                <a:ea typeface="ui-monospace"/>
              </a:rPr>
              <a:t>Vocabulary</a:t>
            </a:r>
            <a:r>
              <a:rPr lang="en-US" altLang="zh-CN" sz="1600" b="0" i="0">
                <a:solidFill>
                  <a:srgbClr val="393A34"/>
                </a:solidFill>
                <a:latin typeface="ui-monospace"/>
                <a:ea typeface="ui-monospace"/>
              </a:rPr>
              <a:t>: {'.', 'lazy', 'jumps', 'over', 'dog', 'The', 'quick', 'barked', 'brown', 'fox'}</a:t>
            </a:r>
            <a:endParaRPr lang="en-US" altLang="zh-CN" sz="1600" b="0" i="0">
              <a:solidFill>
                <a:srgbClr val="393A34"/>
              </a:solidFill>
              <a:latin typeface="ui-monospace"/>
              <a:ea typeface="ui-monospace"/>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ltLang="en-GB">
                <a:sym typeface="+mn-ea"/>
              </a:rPr>
              <a:t># of </a:t>
            </a:r>
            <a:r>
              <a:rPr lang="en-US" altLang="en-GB">
                <a:sym typeface="+mn-ea"/>
              </a:rPr>
              <a:t>tokens N vs Vocabulary V </a:t>
            </a:r>
            <a:endParaRPr lang="en-GB" altLang="en-US"/>
          </a:p>
        </p:txBody>
      </p:sp>
      <p:pic>
        <p:nvPicPr>
          <p:cNvPr id="4" name="Picture 3"/>
          <p:cNvPicPr>
            <a:picLocks noChangeAspect="1"/>
          </p:cNvPicPr>
          <p:nvPr/>
        </p:nvPicPr>
        <p:blipFill>
          <a:blip r:embed="rId1"/>
          <a:stretch>
            <a:fillRect/>
          </a:stretch>
        </p:blipFill>
        <p:spPr>
          <a:xfrm>
            <a:off x="1755140" y="1268095"/>
            <a:ext cx="4942205" cy="365760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377" name="Shape 377"/>
        <p:cNvGrpSpPr/>
        <p:nvPr/>
      </p:nvGrpSpPr>
      <p:grpSpPr>
        <a:xfrm>
          <a:off x="0" y="0"/>
          <a:ext cx="0" cy="0"/>
          <a:chOff x="0" y="0"/>
          <a:chExt cx="0" cy="0"/>
        </a:xfrm>
      </p:grpSpPr>
      <p:sp>
        <p:nvSpPr>
          <p:cNvPr id="378" name="Google Shape;378;p51"/>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Issues in Tokenization</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379" name="Google Shape;379;p51"/>
          <p:cNvSpPr/>
          <p:nvPr/>
        </p:nvSpPr>
        <p:spPr>
          <a:xfrm>
            <a:off x="304920" y="1352520"/>
            <a:ext cx="8838600" cy="33330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000"/>
              <a:buFont typeface="Times"/>
              <a:buChar char="•"/>
            </a:pPr>
            <a:r>
              <a:rPr lang="en-GB" sz="2000">
                <a:solidFill>
                  <a:srgbClr val="000000"/>
                </a:solidFill>
                <a:latin typeface="Courier New" panose="02070309020205020404"/>
                <a:ea typeface="Courier New" panose="02070309020205020404"/>
                <a:cs typeface="Courier New" panose="02070309020205020404"/>
                <a:sym typeface="Courier New" panose="02070309020205020404"/>
              </a:rPr>
              <a:t>Finland’s capital    </a:t>
            </a:r>
            <a:r>
              <a:rPr lang="en-GB" sz="2000">
                <a:solidFill>
                  <a:srgbClr val="000000"/>
                </a:solidFill>
                <a:latin typeface="Noto Sans Symbols"/>
                <a:ea typeface="Noto Sans Symbols"/>
                <a:cs typeface="Noto Sans Symbols"/>
                <a:sym typeface="Noto Sans Symbols"/>
              </a:rPr>
              <a:t>→</a:t>
            </a:r>
            <a:r>
              <a:rPr lang="en-GB" sz="2000" i="1">
                <a:solidFill>
                  <a:srgbClr val="000000"/>
                </a:solidFill>
                <a:latin typeface="Courier New" panose="02070309020205020404"/>
                <a:ea typeface="Courier New" panose="02070309020205020404"/>
                <a:cs typeface="Courier New" panose="02070309020205020404"/>
                <a:sym typeface="Courier New" panose="02070309020205020404"/>
              </a:rPr>
              <a:t>  </a:t>
            </a:r>
            <a:r>
              <a:rPr lang="en-GB" sz="2000">
                <a:solidFill>
                  <a:srgbClr val="000000"/>
                </a:solidFill>
                <a:latin typeface="Courier New" panose="02070309020205020404"/>
                <a:ea typeface="Courier New" panose="02070309020205020404"/>
                <a:cs typeface="Courier New" panose="02070309020205020404"/>
                <a:sym typeface="Courier New" panose="02070309020205020404"/>
              </a:rPr>
              <a:t>Finland Finlands Finland’s </a:t>
            </a:r>
            <a:r>
              <a:rPr lang="en-GB" sz="2000">
                <a:solidFill>
                  <a:srgbClr val="000000"/>
                </a:solidFill>
                <a:latin typeface="Calibri" panose="020F0502020204030204"/>
                <a:ea typeface="Calibri" panose="020F0502020204030204"/>
                <a:cs typeface="Calibri" panose="020F0502020204030204"/>
                <a:sym typeface="Calibri" panose="020F0502020204030204"/>
              </a:rPr>
              <a:t> </a:t>
            </a:r>
            <a:r>
              <a:rPr lang="en-GB" sz="2000" i="1">
                <a:solidFill>
                  <a:srgbClr val="000000"/>
                </a:solidFill>
                <a:latin typeface="Calibri" panose="020F0502020204030204"/>
                <a:ea typeface="Calibri" panose="020F0502020204030204"/>
                <a:cs typeface="Calibri" panose="020F0502020204030204"/>
                <a:sym typeface="Calibri" panose="020F0502020204030204"/>
              </a:rPr>
              <a:t>?</a:t>
            </a:r>
            <a:endParaRPr sz="20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400"/>
              </a:spcBef>
              <a:spcAft>
                <a:spcPts val="0"/>
              </a:spcAft>
              <a:buClr>
                <a:srgbClr val="CC0000"/>
              </a:buClr>
              <a:buSzPts val="2000"/>
              <a:buFont typeface="Times"/>
              <a:buChar char="•"/>
            </a:pPr>
            <a:r>
              <a:rPr lang="en-GB" sz="2000">
                <a:solidFill>
                  <a:srgbClr val="000000"/>
                </a:solidFill>
                <a:latin typeface="Courier New" panose="02070309020205020404"/>
                <a:ea typeface="Courier New" panose="02070309020205020404"/>
                <a:cs typeface="Courier New" panose="02070309020205020404"/>
                <a:sym typeface="Courier New" panose="02070309020205020404"/>
              </a:rPr>
              <a:t>what’re, I’m, isn’t  </a:t>
            </a:r>
            <a:r>
              <a:rPr lang="en-GB" sz="2000">
                <a:solidFill>
                  <a:srgbClr val="000000"/>
                </a:solidFill>
                <a:latin typeface="Noto Sans Symbols"/>
                <a:ea typeface="Noto Sans Symbols"/>
                <a:cs typeface="Noto Sans Symbols"/>
                <a:sym typeface="Noto Sans Symbols"/>
              </a:rPr>
              <a:t>→</a:t>
            </a:r>
            <a:r>
              <a:rPr lang="en-GB" sz="2000" i="1">
                <a:solidFill>
                  <a:srgbClr val="000000"/>
                </a:solidFill>
                <a:latin typeface="Courier New" panose="02070309020205020404"/>
                <a:ea typeface="Courier New" panose="02070309020205020404"/>
                <a:cs typeface="Courier New" panose="02070309020205020404"/>
                <a:sym typeface="Courier New" panose="02070309020205020404"/>
              </a:rPr>
              <a:t>  </a:t>
            </a:r>
            <a:r>
              <a:rPr lang="en-GB" sz="2000">
                <a:solidFill>
                  <a:srgbClr val="000000"/>
                </a:solidFill>
                <a:latin typeface="Courier New" panose="02070309020205020404"/>
                <a:ea typeface="Courier New" panose="02070309020205020404"/>
                <a:cs typeface="Courier New" panose="02070309020205020404"/>
                <a:sym typeface="Courier New" panose="02070309020205020404"/>
              </a:rPr>
              <a:t>What are, I am, is not</a:t>
            </a:r>
            <a:endParaRPr sz="20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400"/>
              </a:spcBef>
              <a:spcAft>
                <a:spcPts val="0"/>
              </a:spcAft>
              <a:buClr>
                <a:srgbClr val="CC0000"/>
              </a:buClr>
              <a:buSzPts val="2000"/>
              <a:buFont typeface="Times"/>
              <a:buChar char="•"/>
            </a:pPr>
            <a:r>
              <a:rPr lang="en-GB" sz="2000">
                <a:solidFill>
                  <a:srgbClr val="000000"/>
                </a:solidFill>
                <a:latin typeface="Courier New" panose="02070309020205020404"/>
                <a:ea typeface="Courier New" panose="02070309020205020404"/>
                <a:cs typeface="Courier New" panose="02070309020205020404"/>
                <a:sym typeface="Courier New" panose="02070309020205020404"/>
              </a:rPr>
              <a:t>Hewlett-Packard      </a:t>
            </a:r>
            <a:r>
              <a:rPr lang="en-GB" sz="2000">
                <a:solidFill>
                  <a:srgbClr val="000000"/>
                </a:solidFill>
                <a:latin typeface="Noto Sans Symbols"/>
                <a:ea typeface="Noto Sans Symbols"/>
                <a:cs typeface="Noto Sans Symbols"/>
                <a:sym typeface="Noto Sans Symbols"/>
              </a:rPr>
              <a:t>→</a:t>
            </a:r>
            <a:r>
              <a:rPr lang="en-GB" sz="2000">
                <a:solidFill>
                  <a:srgbClr val="000000"/>
                </a:solidFill>
                <a:latin typeface="Courier New" panose="02070309020205020404"/>
                <a:ea typeface="Courier New" panose="02070309020205020404"/>
                <a:cs typeface="Courier New" panose="02070309020205020404"/>
                <a:sym typeface="Courier New" panose="02070309020205020404"/>
              </a:rPr>
              <a:t>  Hewlett Packard </a:t>
            </a:r>
            <a:r>
              <a:rPr lang="en-GB" sz="2000">
                <a:solidFill>
                  <a:srgbClr val="000000"/>
                </a:solidFill>
                <a:latin typeface="Calibri" panose="020F0502020204030204"/>
                <a:ea typeface="Calibri" panose="020F0502020204030204"/>
                <a:cs typeface="Calibri" panose="020F0502020204030204"/>
                <a:sym typeface="Calibri" panose="020F0502020204030204"/>
              </a:rPr>
              <a:t>?</a:t>
            </a:r>
            <a:endParaRPr sz="20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400"/>
              </a:spcBef>
              <a:spcAft>
                <a:spcPts val="0"/>
              </a:spcAft>
              <a:buClr>
                <a:srgbClr val="CC0000"/>
              </a:buClr>
              <a:buSzPts val="2000"/>
              <a:buFont typeface="Times"/>
              <a:buChar char="•"/>
            </a:pPr>
            <a:r>
              <a:rPr lang="en-GB" sz="2000">
                <a:solidFill>
                  <a:srgbClr val="000000"/>
                </a:solidFill>
                <a:latin typeface="Courier New" panose="02070309020205020404"/>
                <a:ea typeface="Courier New" panose="02070309020205020404"/>
                <a:cs typeface="Courier New" panose="02070309020205020404"/>
                <a:sym typeface="Courier New" panose="02070309020205020404"/>
              </a:rPr>
              <a:t>state-of-the-art     </a:t>
            </a:r>
            <a:r>
              <a:rPr lang="en-GB" sz="2000">
                <a:solidFill>
                  <a:srgbClr val="000000"/>
                </a:solidFill>
                <a:latin typeface="Noto Sans Symbols"/>
                <a:ea typeface="Noto Sans Symbols"/>
                <a:cs typeface="Noto Sans Symbols"/>
                <a:sym typeface="Noto Sans Symbols"/>
              </a:rPr>
              <a:t>→</a:t>
            </a:r>
            <a:r>
              <a:rPr lang="en-GB" sz="2000">
                <a:solidFill>
                  <a:srgbClr val="000000"/>
                </a:solidFill>
                <a:latin typeface="Courier New" panose="02070309020205020404"/>
                <a:ea typeface="Courier New" panose="02070309020205020404"/>
                <a:cs typeface="Courier New" panose="02070309020205020404"/>
                <a:sym typeface="Courier New" panose="02070309020205020404"/>
              </a:rPr>
              <a:t>  state of the art </a:t>
            </a:r>
            <a:r>
              <a:rPr lang="en-GB" sz="2000">
                <a:solidFill>
                  <a:srgbClr val="000000"/>
                </a:solidFill>
                <a:latin typeface="Calibri" panose="020F0502020204030204"/>
                <a:ea typeface="Calibri" panose="020F0502020204030204"/>
                <a:cs typeface="Calibri" panose="020F0502020204030204"/>
                <a:sym typeface="Calibri" panose="020F0502020204030204"/>
              </a:rPr>
              <a:t>?</a:t>
            </a:r>
            <a:endParaRPr sz="20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400"/>
              </a:spcBef>
              <a:spcAft>
                <a:spcPts val="0"/>
              </a:spcAft>
              <a:buClr>
                <a:srgbClr val="CC0000"/>
              </a:buClr>
              <a:buSzPts val="2000"/>
              <a:buFont typeface="Times"/>
              <a:buChar char="•"/>
            </a:pPr>
            <a:r>
              <a:rPr lang="en-GB" sz="2000">
                <a:solidFill>
                  <a:srgbClr val="000000"/>
                </a:solidFill>
                <a:latin typeface="Courier New" panose="02070309020205020404"/>
                <a:ea typeface="Courier New" panose="02070309020205020404"/>
                <a:cs typeface="Courier New" panose="02070309020205020404"/>
                <a:sym typeface="Courier New" panose="02070309020205020404"/>
              </a:rPr>
              <a:t>Lowercase		</a:t>
            </a:r>
            <a:r>
              <a:rPr lang="en-GB" sz="2000">
                <a:solidFill>
                  <a:srgbClr val="000000"/>
                </a:solidFill>
                <a:latin typeface="Noto Sans Symbols"/>
                <a:ea typeface="Noto Sans Symbols"/>
                <a:cs typeface="Noto Sans Symbols"/>
                <a:sym typeface="Noto Sans Symbols"/>
              </a:rPr>
              <a:t>→</a:t>
            </a:r>
            <a:r>
              <a:rPr lang="en-GB" sz="2000">
                <a:solidFill>
                  <a:srgbClr val="000000"/>
                </a:solidFill>
                <a:latin typeface="Courier New" panose="02070309020205020404"/>
                <a:ea typeface="Courier New" panose="02070309020205020404"/>
                <a:cs typeface="Courier New" panose="02070309020205020404"/>
                <a:sym typeface="Courier New" panose="02070309020205020404"/>
              </a:rPr>
              <a:t>  lower-case lowercase lower case </a:t>
            </a:r>
            <a:r>
              <a:rPr lang="en-GB" sz="2000">
                <a:solidFill>
                  <a:srgbClr val="000000"/>
                </a:solidFill>
                <a:latin typeface="Calibri" panose="020F0502020204030204"/>
                <a:ea typeface="Calibri" panose="020F0502020204030204"/>
                <a:cs typeface="Calibri" panose="020F0502020204030204"/>
                <a:sym typeface="Calibri" panose="020F0502020204030204"/>
              </a:rPr>
              <a:t>?</a:t>
            </a:r>
            <a:endParaRPr sz="20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400"/>
              </a:spcBef>
              <a:spcAft>
                <a:spcPts val="0"/>
              </a:spcAft>
              <a:buClr>
                <a:srgbClr val="CC0000"/>
              </a:buClr>
              <a:buSzPts val="2000"/>
              <a:buFont typeface="Times"/>
              <a:buChar char="•"/>
            </a:pPr>
            <a:r>
              <a:rPr lang="en-GB" sz="2000">
                <a:solidFill>
                  <a:srgbClr val="000000"/>
                </a:solidFill>
                <a:latin typeface="Courier New" panose="02070309020205020404"/>
                <a:ea typeface="Courier New" panose="02070309020205020404"/>
                <a:cs typeface="Courier New" panose="02070309020205020404"/>
                <a:sym typeface="Courier New" panose="02070309020205020404"/>
              </a:rPr>
              <a:t>San Francisco	</a:t>
            </a:r>
            <a:r>
              <a:rPr lang="en-GB" sz="2000">
                <a:solidFill>
                  <a:srgbClr val="000000"/>
                </a:solidFill>
                <a:latin typeface="Noto Sans Symbols"/>
                <a:ea typeface="Noto Sans Symbols"/>
                <a:cs typeface="Noto Sans Symbols"/>
                <a:sym typeface="Noto Sans Symbols"/>
              </a:rPr>
              <a:t>→</a:t>
            </a:r>
            <a:r>
              <a:rPr lang="en-GB" sz="2000">
                <a:solidFill>
                  <a:srgbClr val="000000"/>
                </a:solidFill>
                <a:latin typeface="Courier New" panose="02070309020205020404"/>
                <a:ea typeface="Courier New" panose="02070309020205020404"/>
                <a:cs typeface="Courier New" panose="02070309020205020404"/>
                <a:sym typeface="Courier New" panose="02070309020205020404"/>
              </a:rPr>
              <a:t>  </a:t>
            </a:r>
            <a:r>
              <a:rPr lang="en-GB" sz="2200">
                <a:solidFill>
                  <a:srgbClr val="000000"/>
                </a:solidFill>
                <a:latin typeface="Calibri" panose="020F0502020204030204"/>
                <a:ea typeface="Calibri" panose="020F0502020204030204"/>
                <a:cs typeface="Calibri" panose="020F0502020204030204"/>
                <a:sym typeface="Calibri" panose="020F0502020204030204"/>
              </a:rPr>
              <a:t>one token or two?</a:t>
            </a:r>
            <a:endParaRPr sz="22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400"/>
              </a:spcBef>
              <a:spcAft>
                <a:spcPts val="0"/>
              </a:spcAft>
              <a:buClr>
                <a:srgbClr val="CC0000"/>
              </a:buClr>
              <a:buSzPts val="2000"/>
              <a:buFont typeface="Times"/>
              <a:buChar char="•"/>
            </a:pPr>
            <a:r>
              <a:rPr lang="en-GB" sz="2000">
                <a:solidFill>
                  <a:srgbClr val="000000"/>
                </a:solidFill>
                <a:latin typeface="Calibri" panose="020F0502020204030204"/>
                <a:ea typeface="Calibri" panose="020F0502020204030204"/>
                <a:cs typeface="Calibri" panose="020F0502020204030204"/>
                <a:sym typeface="Calibri" panose="020F0502020204030204"/>
              </a:rPr>
              <a:t>m.p.h., PhD.		</a:t>
            </a:r>
            <a:r>
              <a:rPr lang="en-GB" sz="2000">
                <a:solidFill>
                  <a:srgbClr val="000000"/>
                </a:solidFill>
                <a:latin typeface="Noto Sans Symbols"/>
                <a:ea typeface="Noto Sans Symbols"/>
                <a:cs typeface="Noto Sans Symbols"/>
                <a:sym typeface="Noto Sans Symbols"/>
              </a:rPr>
              <a:t>→</a:t>
            </a:r>
            <a:r>
              <a:rPr lang="en-GB" sz="2000">
                <a:solidFill>
                  <a:srgbClr val="000000"/>
                </a:solidFill>
                <a:latin typeface="Courier New" panose="02070309020205020404"/>
                <a:ea typeface="Courier New" panose="02070309020205020404"/>
                <a:cs typeface="Courier New" panose="02070309020205020404"/>
                <a:sym typeface="Courier New" panose="02070309020205020404"/>
              </a:rPr>
              <a:t>  </a:t>
            </a:r>
            <a:r>
              <a:rPr lang="en-GB" sz="2000">
                <a:solidFill>
                  <a:srgbClr val="000000"/>
                </a:solidFill>
                <a:latin typeface="Calibri" panose="020F0502020204030204"/>
                <a:ea typeface="Calibri" panose="020F0502020204030204"/>
                <a:cs typeface="Calibri" panose="020F0502020204030204"/>
                <a:sym typeface="Calibri" panose="020F0502020204030204"/>
              </a:rPr>
              <a:t>??</a:t>
            </a:r>
            <a:endParaRPr sz="20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383" name="Shape 383"/>
        <p:cNvGrpSpPr/>
        <p:nvPr/>
      </p:nvGrpSpPr>
      <p:grpSpPr>
        <a:xfrm>
          <a:off x="0" y="0"/>
          <a:ext cx="0" cy="0"/>
          <a:chOff x="0" y="0"/>
          <a:chExt cx="0" cy="0"/>
        </a:xfrm>
      </p:grpSpPr>
      <p:sp>
        <p:nvSpPr>
          <p:cNvPr id="384" name="Google Shape;384;p52"/>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Tokenization: language issues</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385" name="Google Shape;385;p52"/>
          <p:cNvSpPr/>
          <p:nvPr/>
        </p:nvSpPr>
        <p:spPr>
          <a:xfrm>
            <a:off x="304920" y="1352520"/>
            <a:ext cx="8533800" cy="35805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French</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L'ensemble</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t>
            </a:r>
            <a:r>
              <a:rPr lang="en-GB" sz="2000" b="0" i="0" u="none" strike="noStrike" cap="none">
                <a:solidFill>
                  <a:srgbClr val="000000"/>
                </a:solidFill>
                <a:latin typeface="Noto Sans Symbols"/>
                <a:ea typeface="Noto Sans Symbols"/>
                <a:cs typeface="Noto Sans Symbols"/>
                <a:sym typeface="Noto Sans Symbols"/>
              </a:rPr>
              <a:t>→</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one token or two?</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1028700" marR="0" lvl="2" indent="-228600" algn="l" rtl="0">
              <a:spcBef>
                <a:spcPts val="400"/>
              </a:spcBef>
              <a:spcAft>
                <a:spcPts val="0"/>
              </a:spcAft>
              <a:buClr>
                <a:srgbClr val="CC0000"/>
              </a:buClr>
              <a:buSzPts val="2000"/>
              <a:buFont typeface="Times"/>
              <a:buChar char="•"/>
            </a:pP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L </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t>
            </a: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L’ </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t>
            </a: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Le </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1028700" marR="0" lvl="2" indent="-228600" algn="l" rtl="0">
              <a:spcBef>
                <a:spcPts val="400"/>
              </a:spcBef>
              <a:spcAft>
                <a:spcPts val="0"/>
              </a:spcAft>
              <a:buClr>
                <a:srgbClr val="CC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Want </a:t>
            </a: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l’ensemble</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to match with </a:t>
            </a: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un ensemble</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endParaRPr sz="20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German noun compounds are not segmented</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Lebensversicherungsgesellschaftsangestellter</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‘life insurance company employee’</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German information retrieval needs </a:t>
            </a:r>
            <a:r>
              <a:rPr lang="en-GB" sz="2000" b="1" i="0" u="none" strike="noStrike" cap="none">
                <a:solidFill>
                  <a:srgbClr val="000000"/>
                </a:solidFill>
                <a:latin typeface="Calibri" panose="020F0502020204030204"/>
                <a:ea typeface="Calibri" panose="020F0502020204030204"/>
                <a:cs typeface="Calibri" panose="020F0502020204030204"/>
                <a:sym typeface="Calibri" panose="020F0502020204030204"/>
              </a:rPr>
              <a:t>compound splitter</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389" name="Shape 389"/>
        <p:cNvGrpSpPr/>
        <p:nvPr/>
      </p:nvGrpSpPr>
      <p:grpSpPr>
        <a:xfrm>
          <a:off x="0" y="0"/>
          <a:ext cx="0" cy="0"/>
          <a:chOff x="0" y="0"/>
          <a:chExt cx="0" cy="0"/>
        </a:xfrm>
      </p:grpSpPr>
      <p:sp>
        <p:nvSpPr>
          <p:cNvPr id="390" name="Google Shape;390;p53"/>
          <p:cNvSpPr/>
          <p:nvPr/>
        </p:nvSpPr>
        <p:spPr>
          <a:xfrm>
            <a:off x="1219320" y="-171360"/>
            <a:ext cx="7771800" cy="8565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Tokenization: language issues</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391" name="Google Shape;391;p53"/>
          <p:cNvSpPr/>
          <p:nvPr/>
        </p:nvSpPr>
        <p:spPr>
          <a:xfrm>
            <a:off x="243840" y="1041400"/>
            <a:ext cx="8434705" cy="3060065"/>
          </a:xfrm>
          <a:prstGeom prst="rect">
            <a:avLst/>
          </a:prstGeom>
          <a:noFill/>
          <a:ln>
            <a:noFill/>
          </a:ln>
        </p:spPr>
        <p:txBody>
          <a:bodyPr spcFirstLastPara="1" wrap="square" lIns="90000" tIns="45000" rIns="90000" bIns="45000" anchor="t" anchorCtr="0">
            <a:noAutofit/>
          </a:bodyPr>
          <a:lstStyle/>
          <a:p>
            <a:pPr marL="342900" marR="0" lvl="0" indent="-342900" algn="l" rtl="0">
              <a:lnSpc>
                <a:spcPct val="200000"/>
              </a:lnSpc>
              <a:spcBef>
                <a:spcPts val="0"/>
              </a:spcBef>
              <a:spcAft>
                <a:spcPts val="0"/>
              </a:spcAft>
              <a:buClr>
                <a:srgbClr val="CC0000"/>
              </a:buClr>
              <a:buSzPts val="2400"/>
              <a:buFont typeface="Times"/>
              <a:buChar char="•"/>
            </a:pPr>
            <a:r>
              <a:rPr lang="en-GB" sz="2000">
                <a:solidFill>
                  <a:srgbClr val="000000"/>
                </a:solidFill>
                <a:latin typeface="Calibri" panose="020F0502020204030204"/>
                <a:ea typeface="Calibri" panose="020F0502020204030204"/>
                <a:cs typeface="Calibri" panose="020F0502020204030204"/>
                <a:sym typeface="Calibri" panose="020F0502020204030204"/>
              </a:rPr>
              <a:t>Chinese and Japanese no spaces between words:</a:t>
            </a:r>
            <a:endParaRPr sz="20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lnSpc>
                <a:spcPct val="200000"/>
              </a:lnSpc>
              <a:spcBef>
                <a:spcPts val="400"/>
              </a:spcBef>
              <a:spcAft>
                <a:spcPts val="0"/>
              </a:spcAft>
              <a:buClr>
                <a:srgbClr val="000000"/>
              </a:buClr>
              <a:buSzPts val="2000"/>
              <a:buFont typeface="Times"/>
              <a:buChar char="•"/>
            </a:pPr>
            <a:r>
              <a:rPr lang="en-GB" sz="1800" b="0" i="0" u="none" strike="noStrike" cap="none">
                <a:solidFill>
                  <a:srgbClr val="000000"/>
                </a:solidFill>
                <a:latin typeface="STHeiti"/>
                <a:ea typeface="STHeiti"/>
                <a:cs typeface="STHeiti"/>
                <a:sym typeface="STHeiti"/>
              </a:rPr>
              <a:t>莎拉波娃现在居住在美国东南部的佛罗里达。</a:t>
            </a: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lnSpc>
                <a:spcPct val="200000"/>
              </a:lnSpc>
              <a:spcBef>
                <a:spcPts val="400"/>
              </a:spcBef>
              <a:spcAft>
                <a:spcPts val="0"/>
              </a:spcAft>
              <a:buClr>
                <a:srgbClr val="000000"/>
              </a:buClr>
              <a:buSzPts val="2000"/>
              <a:buFont typeface="Times"/>
              <a:buChar char="•"/>
            </a:pPr>
            <a:r>
              <a:rPr lang="en-GB" sz="1800" b="0" i="0" u="none" strike="noStrike" cap="none">
                <a:solidFill>
                  <a:srgbClr val="000000"/>
                </a:solidFill>
                <a:latin typeface="STHeiti"/>
                <a:ea typeface="STHeiti"/>
                <a:cs typeface="STHeiti"/>
                <a:sym typeface="STHeiti"/>
              </a:rPr>
              <a:t>莎拉波娃  现在   居住  在    美国   东南部     的    佛罗里达</a:t>
            </a: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lnSpc>
                <a:spcPct val="200000"/>
              </a:lnSpc>
              <a:spcBef>
                <a:spcPts val="400"/>
              </a:spcBef>
              <a:spcAft>
                <a:spcPts val="0"/>
              </a:spcAft>
              <a:buClr>
                <a:srgbClr val="000000"/>
              </a:buClr>
              <a:buSzPts val="2000"/>
              <a:buFont typeface="Times"/>
              <a:buChar char="•"/>
            </a:pPr>
            <a:r>
              <a:rPr lang="en-GB" sz="1800" b="0" i="0" u="none" strike="noStrike" cap="none">
                <a:solidFill>
                  <a:srgbClr val="595959"/>
                </a:solidFill>
                <a:latin typeface="Calibri" panose="020F0502020204030204"/>
                <a:ea typeface="Calibri" panose="020F0502020204030204"/>
                <a:cs typeface="Calibri" panose="020F0502020204030204"/>
                <a:sym typeface="Calibri" panose="020F0502020204030204"/>
              </a:rPr>
              <a:t>Sharapova now     lives in       US       southeastern     Florida</a:t>
            </a:r>
            <a:endParaRPr lang="en-GB" sz="1800" b="0" i="0" u="none" strike="noStrike" cap="none">
              <a:solidFill>
                <a:srgbClr val="595959"/>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1">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396" name="Shape 396"/>
        <p:cNvGrpSpPr/>
        <p:nvPr/>
      </p:nvGrpSpPr>
      <p:grpSpPr>
        <a:xfrm>
          <a:off x="0" y="0"/>
          <a:ext cx="0" cy="0"/>
          <a:chOff x="0" y="0"/>
          <a:chExt cx="0" cy="0"/>
        </a:xfrm>
      </p:grpSpPr>
      <p:sp>
        <p:nvSpPr>
          <p:cNvPr id="397" name="Google Shape;397;p54"/>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Word Tokenization in Chinese</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398" name="Google Shape;398;p54"/>
          <p:cNvSpPr/>
          <p:nvPr/>
        </p:nvSpPr>
        <p:spPr>
          <a:xfrm>
            <a:off x="304920" y="1352520"/>
            <a:ext cx="8533800" cy="3333000"/>
          </a:xfrm>
          <a:prstGeom prst="rect">
            <a:avLst/>
          </a:prstGeom>
          <a:noFill/>
          <a:ln>
            <a:noFill/>
          </a:ln>
        </p:spPr>
        <p:txBody>
          <a:bodyPr spcFirstLastPara="1" wrap="square" lIns="90000" tIns="45000" rIns="90000" bIns="45000" anchor="t" anchorCtr="0">
            <a:noAutofit/>
          </a:bodyPr>
          <a:lstStyle/>
          <a:p>
            <a:pPr marL="342900" marR="0" lvl="0" indent="-342900" algn="l" rtl="0">
              <a:lnSpc>
                <a:spcPct val="150000"/>
              </a:lnSpc>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Also called </a:t>
            </a:r>
            <a:r>
              <a:rPr lang="en-GB" sz="2400" b="1">
                <a:solidFill>
                  <a:srgbClr val="000000"/>
                </a:solidFill>
                <a:latin typeface="Calibri" panose="020F0502020204030204"/>
                <a:ea typeface="Calibri" panose="020F0502020204030204"/>
                <a:cs typeface="Calibri" panose="020F0502020204030204"/>
                <a:sym typeface="Calibri" panose="020F0502020204030204"/>
              </a:rPr>
              <a:t>Word Segmentation</a:t>
            </a:r>
            <a:endParaRPr sz="24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Chinese words are composed of characters</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lnSpc>
                <a:spcPct val="150000"/>
              </a:lnSpc>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Characters are generally 1 syllable and 1 morpheme.</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lnSpc>
                <a:spcPct val="150000"/>
              </a:lnSpc>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Average word is 2.4 characters long.</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Standard baseline segmentation algorithm: </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lnSpc>
                <a:spcPct val="150000"/>
              </a:lnSpc>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Maximum Matching  (also called Greedy)</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04" name="Shape 104"/>
        <p:cNvGrpSpPr/>
        <p:nvPr/>
      </p:nvGrpSpPr>
      <p:grpSpPr>
        <a:xfrm>
          <a:off x="0" y="0"/>
          <a:ext cx="0" cy="0"/>
          <a:chOff x="0" y="0"/>
          <a:chExt cx="0" cy="0"/>
        </a:xfrm>
      </p:grpSpPr>
      <p:sp>
        <p:nvSpPr>
          <p:cNvPr id="105" name="Google Shape;105;p21"/>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NLP fields </a:t>
            </a:r>
            <a:endParaRPr lang="en-GB"/>
          </a:p>
        </p:txBody>
      </p:sp>
      <p:sp>
        <p:nvSpPr>
          <p:cNvPr id="106" name="Google Shape;106;p21"/>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sz="2050">
                <a:solidFill>
                  <a:srgbClr val="222222"/>
                </a:solidFill>
                <a:highlight>
                  <a:srgbClr val="FFFFFF"/>
                </a:highlight>
                <a:latin typeface="Roboto" panose="02000000000000000000"/>
                <a:ea typeface="Roboto" panose="02000000000000000000"/>
                <a:cs typeface="Roboto" panose="02000000000000000000"/>
                <a:sym typeface="Roboto" panose="02000000000000000000"/>
              </a:rPr>
              <a:t>NLP combines </a:t>
            </a:r>
            <a:r>
              <a:rPr lang="en-GB" sz="205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computational linguistics</a:t>
            </a:r>
            <a:r>
              <a:rPr lang="en-GB" sz="2050">
                <a:solidFill>
                  <a:srgbClr val="222222"/>
                </a:solidFill>
                <a:highlight>
                  <a:srgbClr val="FFFFFF"/>
                </a:highlight>
                <a:latin typeface="Roboto" panose="02000000000000000000"/>
                <a:ea typeface="Roboto" panose="02000000000000000000"/>
                <a:cs typeface="Roboto" panose="02000000000000000000"/>
                <a:sym typeface="Roboto" panose="02000000000000000000"/>
              </a:rPr>
              <a:t>, </a:t>
            </a:r>
            <a:r>
              <a:rPr lang="en-GB" sz="205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computer science</a:t>
            </a:r>
            <a:r>
              <a:rPr lang="en-GB" sz="2050">
                <a:solidFill>
                  <a:srgbClr val="222222"/>
                </a:solidFill>
                <a:highlight>
                  <a:srgbClr val="FFFFFF"/>
                </a:highlight>
                <a:latin typeface="Roboto" panose="02000000000000000000"/>
                <a:ea typeface="Roboto" panose="02000000000000000000"/>
                <a:cs typeface="Roboto" panose="02000000000000000000"/>
                <a:sym typeface="Roboto" panose="02000000000000000000"/>
              </a:rPr>
              <a:t>, and </a:t>
            </a:r>
            <a:r>
              <a:rPr lang="en-GB" sz="205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machine learning</a:t>
            </a:r>
            <a:r>
              <a:rPr lang="en-GB" sz="2050">
                <a:solidFill>
                  <a:srgbClr val="222222"/>
                </a:solidFill>
                <a:highlight>
                  <a:srgbClr val="FFFFFF"/>
                </a:highlight>
                <a:latin typeface="Roboto" panose="02000000000000000000"/>
                <a:ea typeface="Roboto" panose="02000000000000000000"/>
                <a:cs typeface="Roboto" panose="02000000000000000000"/>
                <a:sym typeface="Roboto" panose="02000000000000000000"/>
              </a:rPr>
              <a:t> to process and analyze large amounts of natural language data.</a:t>
            </a:r>
            <a:endParaRPr sz="26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403" name="Shape 403"/>
        <p:cNvGrpSpPr/>
        <p:nvPr/>
      </p:nvGrpSpPr>
      <p:grpSpPr>
        <a:xfrm>
          <a:off x="0" y="0"/>
          <a:ext cx="0" cy="0"/>
          <a:chOff x="0" y="0"/>
          <a:chExt cx="0" cy="0"/>
        </a:xfrm>
      </p:grpSpPr>
      <p:sp>
        <p:nvSpPr>
          <p:cNvPr id="404" name="Google Shape;404;p55"/>
          <p:cNvSpPr/>
          <p:nvPr/>
        </p:nvSpPr>
        <p:spPr>
          <a:xfrm>
            <a:off x="661737" y="380880"/>
            <a:ext cx="82656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Maximum Matching</a:t>
            </a:r>
            <a:br>
              <a:rPr lang="en-GB" sz="1800">
                <a:solidFill>
                  <a:schemeClr val="dk1"/>
                </a:solidFill>
                <a:latin typeface="Calibri" panose="020F0502020204030204"/>
                <a:ea typeface="Calibri" panose="020F0502020204030204"/>
                <a:cs typeface="Calibri" panose="020F0502020204030204"/>
                <a:sym typeface="Calibri" panose="020F0502020204030204"/>
              </a:rPr>
            </a:br>
            <a:r>
              <a:rPr lang="en-GB" sz="3200" b="1">
                <a:solidFill>
                  <a:srgbClr val="000000"/>
                </a:solidFill>
                <a:latin typeface="Calibri" panose="020F0502020204030204"/>
                <a:ea typeface="Calibri" panose="020F0502020204030204"/>
                <a:cs typeface="Calibri" panose="020F0502020204030204"/>
                <a:sym typeface="Calibri" panose="020F0502020204030204"/>
              </a:rPr>
              <a:t>Word Segmentation Algorithm</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405" name="Google Shape;405;p55"/>
          <p:cNvSpPr/>
          <p:nvPr/>
        </p:nvSpPr>
        <p:spPr>
          <a:xfrm>
            <a:off x="101600" y="1352550"/>
            <a:ext cx="8736965" cy="3333115"/>
          </a:xfrm>
          <a:prstGeom prst="rect">
            <a:avLst/>
          </a:prstGeom>
          <a:noFill/>
          <a:ln>
            <a:noFill/>
          </a:ln>
        </p:spPr>
        <p:txBody>
          <a:bodyPr spcFirstLastPara="1" wrap="square" lIns="90000" tIns="45000" rIns="90000" bIns="45000" anchor="t" anchorCtr="0">
            <a:noAutofit/>
          </a:bodyPr>
          <a:lstStyle/>
          <a:p>
            <a:pPr marL="533400" marR="0" lvl="0" indent="-533400" algn="l" rtl="0">
              <a:lnSpc>
                <a:spcPct val="150000"/>
              </a:lnSpc>
              <a:spcBef>
                <a:spcPts val="0"/>
              </a:spcBef>
              <a:spcAft>
                <a:spcPts val="0"/>
              </a:spcAft>
              <a:buClr>
                <a:srgbClr val="CC0000"/>
              </a:buClr>
              <a:buSzPts val="2400"/>
              <a:buFont typeface="Times"/>
              <a:buChar char="•"/>
            </a:pPr>
            <a:r>
              <a:rPr lang="en-GB" sz="2000">
                <a:solidFill>
                  <a:srgbClr val="000000"/>
                </a:solidFill>
                <a:latin typeface="Calibri" panose="020F0502020204030204"/>
                <a:ea typeface="Calibri" panose="020F0502020204030204"/>
                <a:cs typeface="Calibri" panose="020F0502020204030204"/>
                <a:sym typeface="Calibri" panose="020F0502020204030204"/>
              </a:rPr>
              <a:t>Given a wordlist of Chinese, and a string.</a:t>
            </a:r>
            <a:endParaRPr sz="2000">
              <a:solidFill>
                <a:schemeClr val="dk1"/>
              </a:solidFill>
              <a:latin typeface="Arial" panose="020B0604020202020204"/>
              <a:ea typeface="Arial" panose="020B0604020202020204"/>
              <a:cs typeface="Arial" panose="020B0604020202020204"/>
              <a:sym typeface="Arial" panose="020B0604020202020204"/>
            </a:endParaRPr>
          </a:p>
          <a:p>
            <a:pPr marL="876300" marR="0" lvl="1" indent="-533400" algn="l" rtl="0">
              <a:lnSpc>
                <a:spcPct val="150000"/>
              </a:lnSpc>
              <a:spcBef>
                <a:spcPts val="500"/>
              </a:spcBef>
              <a:spcAft>
                <a:spcPts val="0"/>
              </a:spcAft>
              <a:buClr>
                <a:srgbClr val="000000"/>
              </a:buClr>
              <a:buSzPts val="2400"/>
              <a:buFont typeface="Arial" panose="020B0604020202020204"/>
              <a:buAutoNum type="arabicParen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Start a pointer at the beginning of the string</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876300" marR="0" lvl="1" indent="-533400" algn="l" rtl="0">
              <a:lnSpc>
                <a:spcPct val="150000"/>
              </a:lnSpc>
              <a:spcBef>
                <a:spcPts val="500"/>
              </a:spcBef>
              <a:spcAft>
                <a:spcPts val="0"/>
              </a:spcAft>
              <a:buClr>
                <a:srgbClr val="000000"/>
              </a:buClr>
              <a:buSzPts val="2400"/>
              <a:buFont typeface="Arial" panose="020B0604020202020204"/>
              <a:buAutoNum type="arabicParen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Find the longest word in dictionary that matches the string starting at pointer</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876300" marR="0" lvl="1" indent="-533400" algn="l" rtl="0">
              <a:lnSpc>
                <a:spcPct val="150000"/>
              </a:lnSpc>
              <a:spcBef>
                <a:spcPts val="500"/>
              </a:spcBef>
              <a:spcAft>
                <a:spcPts val="0"/>
              </a:spcAft>
              <a:buClr>
                <a:srgbClr val="000000"/>
              </a:buClr>
              <a:buSzPts val="2400"/>
              <a:buFont typeface="Arial" panose="020B0604020202020204"/>
              <a:buAutoNum type="arabicParen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Move the pointer over the word in string</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876300" marR="0" lvl="1" indent="-533400" algn="l" rtl="0">
              <a:lnSpc>
                <a:spcPct val="150000"/>
              </a:lnSpc>
              <a:spcBef>
                <a:spcPts val="500"/>
              </a:spcBef>
              <a:spcAft>
                <a:spcPts val="0"/>
              </a:spcAft>
              <a:buClr>
                <a:srgbClr val="000000"/>
              </a:buClr>
              <a:buSzPts val="2400"/>
              <a:buFont typeface="Arial" panose="020B0604020202020204"/>
              <a:buAutoNum type="arabicParen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Go to 2</a:t>
            </a:r>
            <a:endPar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Issues in Tokenization</a:t>
            </a:r>
            <a:endParaRPr lang="en-US" dirty="0"/>
          </a:p>
        </p:txBody>
      </p:sp>
      <p:sp>
        <p:nvSpPr>
          <p:cNvPr id="3" name="Content Placeholder 2"/>
          <p:cNvSpPr>
            <a:spLocks noGrp="1"/>
          </p:cNvSpPr>
          <p:nvPr>
            <p:ph idx="1"/>
          </p:nvPr>
        </p:nvSpPr>
        <p:spPr>
          <a:xfrm>
            <a:off x="435610" y="971550"/>
            <a:ext cx="8327390" cy="3847465"/>
          </a:xfrm>
        </p:spPr>
        <p:txBody>
          <a:bodyPr>
            <a:normAutofit/>
          </a:bodyPr>
          <a:lstStyle/>
          <a:p>
            <a:r>
              <a:rPr lang="en-US" dirty="0"/>
              <a:t>Can't just blindly remove punctuation:</a:t>
            </a:r>
            <a:endParaRPr lang="en-US" dirty="0"/>
          </a:p>
          <a:p>
            <a:pPr lvl="1"/>
            <a:r>
              <a:rPr lang="en-US" dirty="0">
                <a:solidFill>
                  <a:srgbClr val="0070C0"/>
                </a:solidFill>
              </a:rPr>
              <a:t>m.p.h., Ph.D., AT&amp;T, </a:t>
            </a:r>
            <a:r>
              <a:rPr lang="en-US" dirty="0" err="1">
                <a:solidFill>
                  <a:srgbClr val="0070C0"/>
                </a:solidFill>
              </a:rPr>
              <a:t>cap’n</a:t>
            </a:r>
            <a:endParaRPr lang="en-US" dirty="0"/>
          </a:p>
          <a:p>
            <a:pPr lvl="1"/>
            <a:r>
              <a:rPr lang="en-US" dirty="0"/>
              <a:t>prices </a:t>
            </a:r>
            <a:r>
              <a:rPr lang="en-US" dirty="0">
                <a:solidFill>
                  <a:srgbClr val="0070C0"/>
                </a:solidFill>
              </a:rPr>
              <a:t>($45.55</a:t>
            </a:r>
            <a:r>
              <a:rPr lang="en-US" dirty="0"/>
              <a:t>)</a:t>
            </a:r>
            <a:endParaRPr lang="en-US" dirty="0"/>
          </a:p>
          <a:p>
            <a:pPr lvl="1"/>
            <a:r>
              <a:rPr lang="en-US" dirty="0"/>
              <a:t>dates (</a:t>
            </a:r>
            <a:r>
              <a:rPr lang="en-US" dirty="0">
                <a:solidFill>
                  <a:srgbClr val="0070C0"/>
                </a:solidFill>
              </a:rPr>
              <a:t>01/02/06</a:t>
            </a:r>
            <a:r>
              <a:rPr lang="en-US" dirty="0"/>
              <a:t>)</a:t>
            </a:r>
            <a:endParaRPr lang="en-US" dirty="0"/>
          </a:p>
          <a:p>
            <a:pPr lvl="1"/>
            <a:r>
              <a:rPr lang="en-US" dirty="0"/>
              <a:t>URLs (</a:t>
            </a:r>
            <a:r>
              <a:rPr lang="en-US" dirty="0">
                <a:solidFill>
                  <a:srgbClr val="0070C0"/>
                </a:solidFill>
              </a:rPr>
              <a:t>http://</a:t>
            </a:r>
            <a:r>
              <a:rPr lang="en-US" dirty="0" err="1">
                <a:solidFill>
                  <a:srgbClr val="0070C0"/>
                </a:solidFill>
              </a:rPr>
              <a:t>www.stanford.edu</a:t>
            </a:r>
            <a:r>
              <a:rPr lang="en-US" dirty="0"/>
              <a:t>)</a:t>
            </a:r>
            <a:endParaRPr lang="en-US" dirty="0"/>
          </a:p>
          <a:p>
            <a:pPr lvl="1"/>
            <a:r>
              <a:rPr lang="en-US" dirty="0"/>
              <a:t>hashtags (</a:t>
            </a:r>
            <a:r>
              <a:rPr lang="en-US" dirty="0">
                <a:solidFill>
                  <a:srgbClr val="0070C0"/>
                </a:solidFill>
              </a:rPr>
              <a:t>#</a:t>
            </a:r>
            <a:r>
              <a:rPr lang="en-US" dirty="0" err="1">
                <a:solidFill>
                  <a:srgbClr val="0070C0"/>
                </a:solidFill>
              </a:rPr>
              <a:t>nlproc</a:t>
            </a:r>
            <a:r>
              <a:rPr lang="en-US" dirty="0"/>
              <a:t>)</a:t>
            </a:r>
            <a:endParaRPr lang="en-US" dirty="0"/>
          </a:p>
          <a:p>
            <a:pPr lvl="1"/>
            <a:r>
              <a:rPr lang="en-US" dirty="0"/>
              <a:t>email addresses (</a:t>
            </a:r>
            <a:r>
              <a:rPr lang="en-US" dirty="0" err="1">
                <a:solidFill>
                  <a:srgbClr val="0070C0"/>
                </a:solidFill>
              </a:rPr>
              <a:t>someone@cs.colorado.edu</a:t>
            </a:r>
            <a:r>
              <a:rPr lang="en-US" dirty="0"/>
              <a:t>)</a:t>
            </a:r>
            <a:endParaRPr lang="en-US" dirty="0"/>
          </a:p>
          <a:p>
            <a:r>
              <a:rPr lang="en-US" dirty="0"/>
              <a:t>Clitic: a word that doesn't stand on its own</a:t>
            </a:r>
            <a:endParaRPr lang="en-US" dirty="0"/>
          </a:p>
          <a:p>
            <a:pPr lvl="1"/>
            <a:r>
              <a:rPr lang="en-US" dirty="0">
                <a:solidFill>
                  <a:srgbClr val="0070C0"/>
                </a:solidFill>
              </a:rPr>
              <a:t>"are" </a:t>
            </a:r>
            <a:r>
              <a:rPr lang="en-US" dirty="0">
                <a:solidFill>
                  <a:schemeClr val="tx1"/>
                </a:solidFill>
              </a:rPr>
              <a:t>in</a:t>
            </a:r>
            <a:r>
              <a:rPr lang="en-US" dirty="0">
                <a:solidFill>
                  <a:srgbClr val="0070C0"/>
                </a:solidFill>
              </a:rPr>
              <a:t> we're, </a:t>
            </a:r>
            <a:r>
              <a:rPr lang="en-US" dirty="0">
                <a:sym typeface="Wingdings" panose="05000000000000000000" pitchFamily="2" charset="2"/>
              </a:rPr>
              <a:t>French "</a:t>
            </a:r>
            <a:r>
              <a:rPr lang="en-US" dirty="0">
                <a:solidFill>
                  <a:srgbClr val="0070C0"/>
                </a:solidFill>
                <a:sym typeface="Wingdings" panose="05000000000000000000" pitchFamily="2" charset="2"/>
              </a:rPr>
              <a:t>je</a:t>
            </a:r>
            <a:r>
              <a:rPr lang="en-US" dirty="0">
                <a:sym typeface="Wingdings" panose="05000000000000000000" pitchFamily="2" charset="2"/>
              </a:rPr>
              <a:t>" in </a:t>
            </a:r>
            <a:r>
              <a:rPr lang="en-US" dirty="0" err="1">
                <a:solidFill>
                  <a:srgbClr val="0070C0"/>
                </a:solidFill>
                <a:sym typeface="Wingdings" panose="05000000000000000000" pitchFamily="2" charset="2"/>
              </a:rPr>
              <a:t>j'ai</a:t>
            </a:r>
            <a:r>
              <a:rPr lang="en-US" dirty="0">
                <a:solidFill>
                  <a:srgbClr val="0070C0"/>
                </a:solidFill>
                <a:sym typeface="Wingdings" panose="05000000000000000000" pitchFamily="2" charset="2"/>
              </a:rPr>
              <a:t>,</a:t>
            </a:r>
            <a:r>
              <a:rPr lang="en-US" dirty="0">
                <a:sym typeface="Wingdings" panose="05000000000000000000" pitchFamily="2" charset="2"/>
              </a:rPr>
              <a:t> "</a:t>
            </a:r>
            <a:r>
              <a:rPr lang="en-US" dirty="0">
                <a:solidFill>
                  <a:srgbClr val="0070C0"/>
                </a:solidFill>
                <a:sym typeface="Wingdings" panose="05000000000000000000" pitchFamily="2" charset="2"/>
              </a:rPr>
              <a:t>le</a:t>
            </a:r>
            <a:r>
              <a:rPr lang="en-US" dirty="0">
                <a:sym typeface="Wingdings" panose="05000000000000000000" pitchFamily="2" charset="2"/>
              </a:rPr>
              <a:t>" in </a:t>
            </a:r>
            <a:r>
              <a:rPr lang="en-US" dirty="0" err="1">
                <a:solidFill>
                  <a:srgbClr val="0070C0"/>
                </a:solidFill>
                <a:sym typeface="Wingdings" panose="05000000000000000000" pitchFamily="2" charset="2"/>
              </a:rPr>
              <a:t>l'honneur</a:t>
            </a:r>
            <a:endParaRPr lang="en-US" dirty="0">
              <a:solidFill>
                <a:srgbClr val="0070C0"/>
              </a:solidFill>
              <a:sym typeface="Wingdings" panose="05000000000000000000" pitchFamily="2" charset="2"/>
            </a:endParaRPr>
          </a:p>
          <a:p>
            <a:r>
              <a:rPr lang="en-US" dirty="0">
                <a:solidFill>
                  <a:schemeClr val="tx1"/>
                </a:solidFill>
                <a:sym typeface="Wingdings" panose="05000000000000000000" pitchFamily="2" charset="2"/>
              </a:rPr>
              <a:t>When should multiword expressions (MWE) be words?</a:t>
            </a:r>
            <a:endParaRPr lang="en-US" dirty="0">
              <a:solidFill>
                <a:schemeClr val="tx1"/>
              </a:solidFill>
              <a:sym typeface="Wingdings" panose="05000000000000000000" pitchFamily="2" charset="2"/>
            </a:endParaRPr>
          </a:p>
          <a:p>
            <a:pPr lvl="1"/>
            <a:r>
              <a:rPr lang="en-US" dirty="0">
                <a:solidFill>
                  <a:srgbClr val="0070C0"/>
                </a:solidFill>
              </a:rPr>
              <a:t>New York, rock ’n’ roll </a:t>
            </a:r>
            <a:endParaRPr lang="en-US" dirty="0"/>
          </a:p>
          <a:p>
            <a:pPr lvl="1"/>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Tokenization in NLTK</a:t>
            </a:r>
            <a:endParaRPr lang="en-US" dirty="0"/>
          </a:p>
        </p:txBody>
      </p:sp>
      <p:pic>
        <p:nvPicPr>
          <p:cNvPr id="5" name="Picture 4"/>
          <p:cNvPicPr>
            <a:picLocks noChangeAspect="1"/>
          </p:cNvPicPr>
          <p:nvPr/>
        </p:nvPicPr>
        <p:blipFill rotWithShape="1">
          <a:blip r:embed="rId1"/>
          <a:srcRect b="724"/>
          <a:stretch>
            <a:fillRect/>
          </a:stretch>
        </p:blipFill>
        <p:spPr>
          <a:xfrm>
            <a:off x="609599" y="1657351"/>
            <a:ext cx="8098625" cy="3048000"/>
          </a:xfrm>
          <a:prstGeom prst="rect">
            <a:avLst/>
          </a:prstGeom>
        </p:spPr>
      </p:pic>
      <p:sp>
        <p:nvSpPr>
          <p:cNvPr id="6" name="TextBox 5"/>
          <p:cNvSpPr txBox="1"/>
          <p:nvPr/>
        </p:nvSpPr>
        <p:spPr>
          <a:xfrm>
            <a:off x="1270001" y="1087925"/>
            <a:ext cx="7086600" cy="338554"/>
          </a:xfrm>
          <a:prstGeom prst="rect">
            <a:avLst/>
          </a:prstGeom>
          <a:noFill/>
        </p:spPr>
        <p:txBody>
          <a:bodyPr wrap="square" rtlCol="0">
            <a:spAutoFit/>
          </a:bodyPr>
          <a:lstStyle/>
          <a:p>
            <a:r>
              <a:rPr lang="en-US" sz="1600" dirty="0">
                <a:latin typeface="Calibri" panose="020F0502020204030204" charset="0"/>
                <a:cs typeface="Calibri" panose="020F0502020204030204" charset="0"/>
              </a:rPr>
              <a:t>Bird, </a:t>
            </a:r>
            <a:r>
              <a:rPr lang="en-US" sz="1600" dirty="0" err="1">
                <a:latin typeface="Calibri" panose="020F0502020204030204" charset="0"/>
                <a:cs typeface="Calibri" panose="020F0502020204030204" charset="0"/>
              </a:rPr>
              <a:t>Loper</a:t>
            </a:r>
            <a:r>
              <a:rPr lang="en-US" sz="1600" dirty="0">
                <a:latin typeface="Calibri" panose="020F0502020204030204" charset="0"/>
                <a:cs typeface="Calibri" panose="020F0502020204030204" charset="0"/>
              </a:rPr>
              <a:t> and Klein (2009), </a:t>
            </a:r>
            <a:r>
              <a:rPr lang="en-US" sz="1600" i="1" dirty="0">
                <a:latin typeface="Calibri" panose="020F0502020204030204" charset="0"/>
                <a:cs typeface="Calibri" panose="020F0502020204030204" charset="0"/>
              </a:rPr>
              <a:t>Natural Language Processing with Python</a:t>
            </a:r>
            <a:r>
              <a:rPr lang="en-US" sz="1600" dirty="0">
                <a:latin typeface="Calibri" panose="020F0502020204030204" charset="0"/>
                <a:cs typeface="Calibri" panose="020F0502020204030204" charset="0"/>
              </a:rPr>
              <a:t>. O’Reilly</a:t>
            </a:r>
            <a:endParaRPr lang="en-US" sz="1600" dirty="0">
              <a:latin typeface="Calibri" panose="020F0502020204030204" charset="0"/>
              <a:cs typeface="Calibri" panose="020F0502020204030204"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409" name="Shape 409"/>
        <p:cNvGrpSpPr/>
        <p:nvPr/>
      </p:nvGrpSpPr>
      <p:grpSpPr>
        <a:xfrm>
          <a:off x="0" y="0"/>
          <a:ext cx="0" cy="0"/>
          <a:chOff x="0" y="0"/>
          <a:chExt cx="0" cy="0"/>
        </a:xfrm>
      </p:grpSpPr>
      <p:sp>
        <p:nvSpPr>
          <p:cNvPr id="410" name="Google Shape;410;p56"/>
          <p:cNvSpPr/>
          <p:nvPr/>
        </p:nvSpPr>
        <p:spPr>
          <a:xfrm>
            <a:off x="1371600" y="20952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Normalization</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411" name="Google Shape;411;p56"/>
          <p:cNvSpPr/>
          <p:nvPr/>
        </p:nvSpPr>
        <p:spPr>
          <a:xfrm>
            <a:off x="304920" y="1352520"/>
            <a:ext cx="8533800" cy="33330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Need to “normalize” terms </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Information Retrieval: indexed text &amp; query terms must have same form.</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1028700" marR="0" lvl="2" indent="-228600" algn="l" rtl="0">
              <a:spcBef>
                <a:spcPts val="400"/>
              </a:spcBef>
              <a:spcAft>
                <a:spcPts val="0"/>
              </a:spcAft>
              <a:buClr>
                <a:srgbClr val="CC0000"/>
              </a:buClr>
              <a:buSzPts val="1800"/>
              <a:buFont typeface="Times"/>
              <a:buChar char="•"/>
            </a:pPr>
            <a:r>
              <a:rPr lang="en-GB"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We want to match </a:t>
            </a:r>
            <a:r>
              <a:rPr lang="en-GB" sz="1800" b="1" i="1" u="none" strike="noStrike" cap="none">
                <a:solidFill>
                  <a:srgbClr val="000000"/>
                </a:solidFill>
                <a:latin typeface="Calibri" panose="020F0502020204030204"/>
                <a:ea typeface="Calibri" panose="020F0502020204030204"/>
                <a:cs typeface="Calibri" panose="020F0502020204030204"/>
                <a:sym typeface="Calibri" panose="020F0502020204030204"/>
              </a:rPr>
              <a:t>U.S.A.</a:t>
            </a:r>
            <a:r>
              <a:rPr lang="en-GB"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and </a:t>
            </a:r>
            <a:r>
              <a:rPr lang="en-GB" sz="1800" b="1" i="1" u="none" strike="noStrike" cap="none">
                <a:solidFill>
                  <a:srgbClr val="000000"/>
                </a:solidFill>
                <a:latin typeface="Calibri" panose="020F0502020204030204"/>
                <a:ea typeface="Calibri" panose="020F0502020204030204"/>
                <a:cs typeface="Calibri" panose="020F0502020204030204"/>
                <a:sym typeface="Calibri" panose="020F0502020204030204"/>
              </a:rPr>
              <a:t>USA</a:t>
            </a: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We implicitly define equivalence classes of terms</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e.g., deleting periods in a term</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Alternative: asymmetric expansion:</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300"/>
              </a:spcBef>
              <a:spcAft>
                <a:spcPts val="0"/>
              </a:spcAft>
              <a:buClr>
                <a:srgbClr val="000000"/>
              </a:buClr>
              <a:buSzPts val="1600"/>
              <a:buFont typeface="Times"/>
              <a:buChar char="•"/>
            </a:pPr>
            <a:r>
              <a:rPr lang="en-GB" sz="1600" b="0" i="0" u="none" strike="noStrike" cap="none">
                <a:solidFill>
                  <a:srgbClr val="000000"/>
                </a:solidFill>
                <a:latin typeface="Calibri" panose="020F0502020204030204"/>
                <a:ea typeface="Calibri" panose="020F0502020204030204"/>
                <a:cs typeface="Calibri" panose="020F0502020204030204"/>
                <a:sym typeface="Calibri" panose="020F0502020204030204"/>
              </a:rPr>
              <a:t>Enter: </a:t>
            </a:r>
            <a:r>
              <a:rPr lang="en-GB" sz="1600" b="1" i="1" u="none" strike="noStrike" cap="none">
                <a:solidFill>
                  <a:srgbClr val="000000"/>
                </a:solidFill>
                <a:latin typeface="Calibri" panose="020F0502020204030204"/>
                <a:ea typeface="Calibri" panose="020F0502020204030204"/>
                <a:cs typeface="Calibri" panose="020F0502020204030204"/>
                <a:sym typeface="Calibri" panose="020F0502020204030204"/>
              </a:rPr>
              <a:t>window</a:t>
            </a:r>
            <a:r>
              <a:rPr lang="en-GB" sz="1600" b="0" i="0" u="none" strike="noStrike" cap="none">
                <a:solidFill>
                  <a:srgbClr val="000000"/>
                </a:solidFill>
                <a:latin typeface="Calibri" panose="020F0502020204030204"/>
                <a:ea typeface="Calibri" panose="020F0502020204030204"/>
                <a:cs typeface="Calibri" panose="020F0502020204030204"/>
                <a:sym typeface="Calibri" panose="020F0502020204030204"/>
              </a:rPr>
              <a:t>	Search: </a:t>
            </a:r>
            <a:r>
              <a:rPr lang="en-GB" sz="1600" b="1" i="1" u="none" strike="noStrike" cap="none">
                <a:solidFill>
                  <a:srgbClr val="000000"/>
                </a:solidFill>
                <a:latin typeface="Calibri" panose="020F0502020204030204"/>
                <a:ea typeface="Calibri" panose="020F0502020204030204"/>
                <a:cs typeface="Calibri" panose="020F0502020204030204"/>
                <a:sym typeface="Calibri" panose="020F0502020204030204"/>
              </a:rPr>
              <a:t>window, windows</a:t>
            </a:r>
            <a:endParaRPr sz="16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300"/>
              </a:spcBef>
              <a:spcAft>
                <a:spcPts val="0"/>
              </a:spcAft>
              <a:buClr>
                <a:srgbClr val="000000"/>
              </a:buClr>
              <a:buSzPts val="1600"/>
              <a:buFont typeface="Times"/>
              <a:buChar char="•"/>
            </a:pPr>
            <a:r>
              <a:rPr lang="en-GB" sz="1600" b="0" i="0" u="none" strike="noStrike" cap="none">
                <a:solidFill>
                  <a:srgbClr val="000000"/>
                </a:solidFill>
                <a:latin typeface="Calibri" panose="020F0502020204030204"/>
                <a:ea typeface="Calibri" panose="020F0502020204030204"/>
                <a:cs typeface="Calibri" panose="020F0502020204030204"/>
                <a:sym typeface="Calibri" panose="020F0502020204030204"/>
              </a:rPr>
              <a:t>Enter: </a:t>
            </a:r>
            <a:r>
              <a:rPr lang="en-GB" sz="1600" b="1" i="1" u="none" strike="noStrike" cap="none">
                <a:solidFill>
                  <a:srgbClr val="000000"/>
                </a:solidFill>
                <a:latin typeface="Calibri" panose="020F0502020204030204"/>
                <a:ea typeface="Calibri" panose="020F0502020204030204"/>
                <a:cs typeface="Calibri" panose="020F0502020204030204"/>
                <a:sym typeface="Calibri" panose="020F0502020204030204"/>
              </a:rPr>
              <a:t>windows</a:t>
            </a:r>
            <a:r>
              <a:rPr lang="en-GB" sz="1600" b="0" i="0" u="none" strike="noStrike" cap="none">
                <a:solidFill>
                  <a:srgbClr val="000000"/>
                </a:solidFill>
                <a:latin typeface="Calibri" panose="020F0502020204030204"/>
                <a:ea typeface="Calibri" panose="020F0502020204030204"/>
                <a:cs typeface="Calibri" panose="020F0502020204030204"/>
                <a:sym typeface="Calibri" panose="020F0502020204030204"/>
              </a:rPr>
              <a:t>	Search: </a:t>
            </a:r>
            <a:r>
              <a:rPr lang="en-GB" sz="1600" b="1" i="1" u="none" strike="noStrike" cap="none">
                <a:solidFill>
                  <a:srgbClr val="000000"/>
                </a:solidFill>
                <a:latin typeface="Calibri" panose="020F0502020204030204"/>
                <a:ea typeface="Calibri" panose="020F0502020204030204"/>
                <a:cs typeface="Calibri" panose="020F0502020204030204"/>
                <a:sym typeface="Calibri" panose="020F0502020204030204"/>
              </a:rPr>
              <a:t>Windows, windows, window</a:t>
            </a:r>
            <a:endParaRPr sz="16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300"/>
              </a:spcBef>
              <a:spcAft>
                <a:spcPts val="0"/>
              </a:spcAft>
              <a:buClr>
                <a:srgbClr val="000000"/>
              </a:buClr>
              <a:buSzPts val="1600"/>
              <a:buFont typeface="Times"/>
              <a:buChar char="•"/>
            </a:pPr>
            <a:r>
              <a:rPr lang="en-GB" sz="1600" b="0" i="0" u="none" strike="noStrike" cap="none">
                <a:solidFill>
                  <a:srgbClr val="000000"/>
                </a:solidFill>
                <a:latin typeface="Calibri" panose="020F0502020204030204"/>
                <a:ea typeface="Calibri" panose="020F0502020204030204"/>
                <a:cs typeface="Calibri" panose="020F0502020204030204"/>
                <a:sym typeface="Calibri" panose="020F0502020204030204"/>
              </a:rPr>
              <a:t>Enter: </a:t>
            </a:r>
            <a:r>
              <a:rPr lang="en-GB" sz="1600" b="1" i="1" u="none" strike="noStrike" cap="none">
                <a:solidFill>
                  <a:srgbClr val="000000"/>
                </a:solidFill>
                <a:latin typeface="Calibri" panose="020F0502020204030204"/>
                <a:ea typeface="Calibri" panose="020F0502020204030204"/>
                <a:cs typeface="Calibri" panose="020F0502020204030204"/>
                <a:sym typeface="Calibri" panose="020F0502020204030204"/>
              </a:rPr>
              <a:t>Windows</a:t>
            </a:r>
            <a:r>
              <a:rPr lang="en-GB" sz="1600" b="0" i="0" u="none" strike="noStrike" cap="none">
                <a:solidFill>
                  <a:srgbClr val="000000"/>
                </a:solidFill>
                <a:latin typeface="Calibri" panose="020F0502020204030204"/>
                <a:ea typeface="Calibri" panose="020F0502020204030204"/>
                <a:cs typeface="Calibri" panose="020F0502020204030204"/>
                <a:sym typeface="Calibri" panose="020F0502020204030204"/>
              </a:rPr>
              <a:t>	Search: </a:t>
            </a:r>
            <a:r>
              <a:rPr lang="en-GB" sz="1600" b="1" i="1" u="none" strike="noStrike" cap="none">
                <a:solidFill>
                  <a:srgbClr val="000000"/>
                </a:solidFill>
                <a:latin typeface="Calibri" panose="020F0502020204030204"/>
                <a:ea typeface="Calibri" panose="020F0502020204030204"/>
                <a:cs typeface="Calibri" panose="020F0502020204030204"/>
                <a:sym typeface="Calibri" panose="020F0502020204030204"/>
              </a:rPr>
              <a:t>Windows</a:t>
            </a:r>
            <a:endParaRPr sz="16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Potentially more powerful, but less efficient</a:t>
            </a:r>
            <a:endParaRPr sz="24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415" name="Shape 415"/>
        <p:cNvGrpSpPr/>
        <p:nvPr/>
      </p:nvGrpSpPr>
      <p:grpSpPr>
        <a:xfrm>
          <a:off x="0" y="0"/>
          <a:ext cx="0" cy="0"/>
          <a:chOff x="0" y="0"/>
          <a:chExt cx="0" cy="0"/>
        </a:xfrm>
      </p:grpSpPr>
      <p:sp>
        <p:nvSpPr>
          <p:cNvPr id="416" name="Google Shape;416;p57"/>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Case folding</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417" name="Google Shape;417;p57"/>
          <p:cNvSpPr/>
          <p:nvPr/>
        </p:nvSpPr>
        <p:spPr>
          <a:xfrm>
            <a:off x="304920" y="1352520"/>
            <a:ext cx="8533800" cy="33330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800"/>
              <a:buFont typeface="Times"/>
              <a:buChar char="•"/>
            </a:pPr>
            <a:r>
              <a:rPr lang="en-GB" sz="2800">
                <a:solidFill>
                  <a:srgbClr val="000000"/>
                </a:solidFill>
                <a:latin typeface="Calibri" panose="020F0502020204030204"/>
                <a:ea typeface="Calibri" panose="020F0502020204030204"/>
                <a:cs typeface="Calibri" panose="020F0502020204030204"/>
                <a:sym typeface="Calibri" panose="020F0502020204030204"/>
              </a:rPr>
              <a:t>Applications like IR: reduce all letters to lower case</a:t>
            </a:r>
            <a:endParaRPr sz="28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500"/>
              </a:spcBef>
              <a:spcAft>
                <a:spcPts val="0"/>
              </a:spcAft>
              <a:buClr>
                <a:srgbClr val="000000"/>
              </a:buClr>
              <a:buSzPts val="2400"/>
              <a:buFont typeface="Times"/>
              <a:buChar char="•"/>
            </a:pP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Since users tend to use lower case</a:t>
            </a: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500"/>
              </a:spcBef>
              <a:spcAft>
                <a:spcPts val="0"/>
              </a:spcAft>
              <a:buClr>
                <a:srgbClr val="000000"/>
              </a:buClr>
              <a:buSzPts val="2400"/>
              <a:buFont typeface="Times"/>
              <a:buChar char="•"/>
            </a:pP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Possible exception: upper case in mid-sentence?</a:t>
            </a: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1028700" marR="0" lvl="2" indent="-228600" algn="l" rtl="0">
              <a:spcBef>
                <a:spcPts val="400"/>
              </a:spcBef>
              <a:spcAft>
                <a:spcPts val="0"/>
              </a:spcAft>
              <a:buClr>
                <a:srgbClr val="CC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e.g., </a:t>
            </a: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General Motors</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1028700" marR="0" lvl="2" indent="-228600" algn="l" rtl="0">
              <a:spcBef>
                <a:spcPts val="400"/>
              </a:spcBef>
              <a:spcAft>
                <a:spcPts val="0"/>
              </a:spcAft>
              <a:buClr>
                <a:srgbClr val="CC0000"/>
              </a:buClr>
              <a:buSzPts val="2000"/>
              <a:buFont typeface="Times"/>
              <a:buChar char="•"/>
            </a:pP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Fed</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vs. </a:t>
            </a: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fed</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1028700" marR="0" lvl="2" indent="-228600" algn="l" rtl="0">
              <a:spcBef>
                <a:spcPts val="400"/>
              </a:spcBef>
              <a:spcAft>
                <a:spcPts val="0"/>
              </a:spcAft>
              <a:buClr>
                <a:srgbClr val="CC0000"/>
              </a:buClr>
              <a:buSzPts val="2000"/>
              <a:buFont typeface="Times"/>
              <a:buChar char="•"/>
            </a:pP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SAIL</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vs. </a:t>
            </a: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sail</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600"/>
              </a:spcBef>
              <a:spcAft>
                <a:spcPts val="0"/>
              </a:spcAft>
              <a:buClr>
                <a:srgbClr val="CC0000"/>
              </a:buClr>
              <a:buSzPts val="2800"/>
              <a:buFont typeface="Times"/>
              <a:buChar char="•"/>
            </a:pPr>
            <a:r>
              <a:rPr lang="en-GB" sz="2800">
                <a:solidFill>
                  <a:srgbClr val="000000"/>
                </a:solidFill>
                <a:latin typeface="Calibri" panose="020F0502020204030204"/>
                <a:ea typeface="Calibri" panose="020F0502020204030204"/>
                <a:cs typeface="Calibri" panose="020F0502020204030204"/>
                <a:sym typeface="Calibri" panose="020F0502020204030204"/>
              </a:rPr>
              <a:t>For sentiment analysis, MT, Information extraction</a:t>
            </a:r>
            <a:endParaRPr sz="28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500"/>
              </a:spcBef>
              <a:spcAft>
                <a:spcPts val="0"/>
              </a:spcAft>
              <a:buClr>
                <a:srgbClr val="000000"/>
              </a:buClr>
              <a:buSzPts val="2400"/>
              <a:buFont typeface="Times"/>
              <a:buChar char="•"/>
            </a:pP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Case is helpful (</a:t>
            </a:r>
            <a:r>
              <a:rPr lang="en-GB" sz="2400" b="1" i="1" u="none" strike="noStrike" cap="none">
                <a:solidFill>
                  <a:srgbClr val="000000"/>
                </a:solidFill>
                <a:latin typeface="Calibri" panose="020F0502020204030204"/>
                <a:ea typeface="Calibri" panose="020F0502020204030204"/>
                <a:cs typeface="Calibri" panose="020F0502020204030204"/>
                <a:sym typeface="Calibri" panose="020F0502020204030204"/>
              </a:rPr>
              <a:t>US</a:t>
            </a: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 versus </a:t>
            </a:r>
            <a:r>
              <a:rPr lang="en-GB" sz="2400" b="1" i="1" u="none" strike="noStrike" cap="none">
                <a:solidFill>
                  <a:srgbClr val="000000"/>
                </a:solidFill>
                <a:latin typeface="Calibri" panose="020F0502020204030204"/>
                <a:ea typeface="Calibri" panose="020F0502020204030204"/>
                <a:cs typeface="Calibri" panose="020F0502020204030204"/>
                <a:sym typeface="Calibri" panose="020F0502020204030204"/>
              </a:rPr>
              <a:t>us </a:t>
            </a: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is important)</a:t>
            </a: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445" name="Shape 445"/>
        <p:cNvGrpSpPr/>
        <p:nvPr/>
      </p:nvGrpSpPr>
      <p:grpSpPr>
        <a:xfrm>
          <a:off x="0" y="0"/>
          <a:ext cx="0" cy="0"/>
          <a:chOff x="0" y="0"/>
          <a:chExt cx="0" cy="0"/>
        </a:xfrm>
      </p:grpSpPr>
      <p:sp>
        <p:nvSpPr>
          <p:cNvPr id="446" name="Google Shape;446;p61"/>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Sentence Segmentation</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447" name="Google Shape;447;p61"/>
          <p:cNvSpPr/>
          <p:nvPr/>
        </p:nvSpPr>
        <p:spPr>
          <a:xfrm>
            <a:off x="304920" y="1352520"/>
            <a:ext cx="8533800" cy="36570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 ? are relatively unambiguous</a:t>
            </a:r>
            <a:endParaRPr sz="24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Period “.” is quite ambiguous</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Sentence boundary</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Abbreviations like Inc. or Dr.</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Numbers like .02% or 4.3</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Build a binary classifier</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Looks at a “.”</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Decides EndOfSentence/NotEndOfSentence</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Classifiers: hand-written rules, regular expressions, or machine-learning</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47">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452" name="Shape 452"/>
        <p:cNvGrpSpPr/>
        <p:nvPr/>
      </p:nvGrpSpPr>
      <p:grpSpPr>
        <a:xfrm>
          <a:off x="0" y="0"/>
          <a:ext cx="0" cy="0"/>
          <a:chOff x="0" y="0"/>
          <a:chExt cx="0" cy="0"/>
        </a:xfrm>
      </p:grpSpPr>
      <p:sp>
        <p:nvSpPr>
          <p:cNvPr id="453" name="Google Shape;453;p62"/>
          <p:cNvSpPr/>
          <p:nvPr/>
        </p:nvSpPr>
        <p:spPr>
          <a:xfrm>
            <a:off x="1447920" y="133200"/>
            <a:ext cx="7238400" cy="856500"/>
          </a:xfrm>
          <a:prstGeom prst="rect">
            <a:avLst/>
          </a:prstGeom>
          <a:noFill/>
          <a:ln>
            <a:noFill/>
          </a:ln>
        </p:spPr>
        <p:txBody>
          <a:bodyPr spcFirstLastPara="1" wrap="square" lIns="90000" tIns="45000" rIns="90000" bIns="45000" anchor="b" anchorCtr="0">
            <a:noAutofit/>
          </a:bodyPr>
          <a:lstStyle/>
          <a:p>
            <a:pPr marL="0" marR="0" lvl="0" indent="0" algn="l" rtl="0">
              <a:lnSpc>
                <a:spcPct val="8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Determining if a word is end-of-sentence: a Decision Tree</a:t>
            </a:r>
            <a:endParaRPr sz="3200">
              <a:solidFill>
                <a:schemeClr val="dk1"/>
              </a:solidFill>
              <a:latin typeface="Arial" panose="020B0604020202020204"/>
              <a:ea typeface="Arial" panose="020B0604020202020204"/>
              <a:cs typeface="Arial" panose="020B0604020202020204"/>
              <a:sym typeface="Arial" panose="020B0604020202020204"/>
            </a:endParaRPr>
          </a:p>
        </p:txBody>
      </p:sp>
      <p:pic>
        <p:nvPicPr>
          <p:cNvPr id="454" name="Google Shape;454;p62"/>
          <p:cNvPicPr preferRelativeResize="0"/>
          <p:nvPr/>
        </p:nvPicPr>
        <p:blipFill rotWithShape="1">
          <a:blip r:embed="rId1"/>
          <a:srcRect/>
          <a:stretch>
            <a:fillRect/>
          </a:stretch>
        </p:blipFill>
        <p:spPr>
          <a:xfrm>
            <a:off x="1905120" y="1123920"/>
            <a:ext cx="4495320" cy="37080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459" name="Shape 459"/>
        <p:cNvGrpSpPr/>
        <p:nvPr/>
      </p:nvGrpSpPr>
      <p:grpSpPr>
        <a:xfrm>
          <a:off x="0" y="0"/>
          <a:ext cx="0" cy="0"/>
          <a:chOff x="0" y="0"/>
          <a:chExt cx="0" cy="0"/>
        </a:xfrm>
      </p:grpSpPr>
      <p:sp>
        <p:nvSpPr>
          <p:cNvPr id="460" name="Google Shape;460;p63"/>
          <p:cNvSpPr/>
          <p:nvPr/>
        </p:nvSpPr>
        <p:spPr>
          <a:xfrm>
            <a:off x="3886200" y="510840"/>
            <a:ext cx="4800000" cy="1298400"/>
          </a:xfrm>
          <a:prstGeom prst="rect">
            <a:avLst/>
          </a:prstGeom>
          <a:noFill/>
          <a:ln>
            <a:noFill/>
          </a:ln>
        </p:spPr>
        <p:txBody>
          <a:bodyPr spcFirstLastPara="1" wrap="square" lIns="90000" tIns="45000" rIns="90000" bIns="45000" anchor="b" anchorCtr="0">
            <a:noAutofit/>
          </a:bodyPr>
          <a:lstStyle/>
          <a:p>
            <a:pPr marL="0" marR="0" lvl="0" indent="0" algn="ctr" rtl="0">
              <a:lnSpc>
                <a:spcPct val="100000"/>
              </a:lnSpc>
              <a:spcBef>
                <a:spcPts val="0"/>
              </a:spcBef>
              <a:spcAft>
                <a:spcPts val="0"/>
              </a:spcAft>
              <a:buNone/>
            </a:pPr>
            <a:r>
              <a:rPr lang="en-GB" sz="4400" b="1">
                <a:solidFill>
                  <a:srgbClr val="000000"/>
                </a:solidFill>
                <a:latin typeface="Calibri" panose="020F0502020204030204"/>
                <a:ea typeface="Calibri" panose="020F0502020204030204"/>
                <a:cs typeface="Calibri" panose="020F0502020204030204"/>
                <a:sym typeface="Calibri" panose="020F0502020204030204"/>
              </a:rPr>
              <a:t>Minimum Edit Distance</a:t>
            </a:r>
            <a:endParaRPr sz="4400">
              <a:solidFill>
                <a:schemeClr val="dk1"/>
              </a:solidFill>
              <a:latin typeface="Arial" panose="020B0604020202020204"/>
              <a:ea typeface="Arial" panose="020B0604020202020204"/>
              <a:cs typeface="Arial" panose="020B0604020202020204"/>
              <a:sym typeface="Arial" panose="020B0604020202020204"/>
            </a:endParaRPr>
          </a:p>
        </p:txBody>
      </p:sp>
      <p:sp>
        <p:nvSpPr>
          <p:cNvPr id="461" name="Google Shape;461;p63"/>
          <p:cNvSpPr/>
          <p:nvPr/>
        </p:nvSpPr>
        <p:spPr>
          <a:xfrm>
            <a:off x="4343400" y="2286000"/>
            <a:ext cx="4266600" cy="1714200"/>
          </a:xfrm>
          <a:prstGeom prst="rect">
            <a:avLst/>
          </a:prstGeom>
          <a:noFill/>
          <a:ln>
            <a:noFill/>
          </a:ln>
        </p:spPr>
        <p:txBody>
          <a:bodyPr spcFirstLastPara="1" wrap="square" lIns="90000" tIns="45000" rIns="90000" bIns="45000" anchor="t" anchorCtr="0">
            <a:noAutofit/>
          </a:bodyPr>
          <a:lstStyle/>
          <a:p>
            <a:pPr marL="0" marR="0" lvl="0" indent="0" algn="ctr"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ctr" rtl="0">
              <a:spcBef>
                <a:spcPts val="900"/>
              </a:spcBef>
              <a:spcAft>
                <a:spcPts val="0"/>
              </a:spcAft>
              <a:buNone/>
            </a:pPr>
            <a:r>
              <a:rPr lang="en-GB" sz="3200">
                <a:solidFill>
                  <a:srgbClr val="A50021"/>
                </a:solidFill>
                <a:latin typeface="Calibri" panose="020F0502020204030204"/>
                <a:ea typeface="Calibri" panose="020F0502020204030204"/>
                <a:cs typeface="Calibri" panose="020F0502020204030204"/>
                <a:sym typeface="Calibri" panose="020F0502020204030204"/>
              </a:rPr>
              <a:t>Definition of Minimum Edit Distance</a:t>
            </a:r>
            <a:endParaRPr sz="3200">
              <a:solidFill>
                <a:schemeClr val="dk1"/>
              </a:solidFill>
              <a:latin typeface="Arial" panose="020B0604020202020204"/>
              <a:ea typeface="Arial" panose="020B0604020202020204"/>
              <a:cs typeface="Arial" panose="020B0604020202020204"/>
              <a:sym typeface="Arial" panose="020B0604020202020204"/>
            </a:endParaRPr>
          </a:p>
          <a:p>
            <a:pPr marL="0" marR="0" lvl="0" indent="0" algn="ctr" rtl="0">
              <a:spcBef>
                <a:spcPts val="1500"/>
              </a:spcBef>
              <a:spcAft>
                <a:spcPts val="0"/>
              </a:spcAft>
              <a:buNone/>
            </a:pPr>
            <a:endParaRPr sz="32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466" name="Shape 466"/>
        <p:cNvGrpSpPr/>
        <p:nvPr/>
      </p:nvGrpSpPr>
      <p:grpSpPr>
        <a:xfrm>
          <a:off x="0" y="0"/>
          <a:ext cx="0" cy="0"/>
          <a:chOff x="0" y="0"/>
          <a:chExt cx="0" cy="0"/>
        </a:xfrm>
      </p:grpSpPr>
      <p:sp>
        <p:nvSpPr>
          <p:cNvPr id="467" name="Google Shape;467;p64"/>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How similar are two strings?</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468" name="Google Shape;468;p64"/>
          <p:cNvSpPr/>
          <p:nvPr/>
        </p:nvSpPr>
        <p:spPr>
          <a:xfrm>
            <a:off x="228600" y="1352520"/>
            <a:ext cx="3885600" cy="34284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Spell correction</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The user typed “graffe”</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457200" marR="0" lvl="0" indent="0" algn="l" rtl="0">
              <a:spcBef>
                <a:spcPts val="400"/>
              </a:spcBef>
              <a:spcAft>
                <a:spcPts val="0"/>
              </a:spcAft>
              <a:buNone/>
            </a:pPr>
            <a:r>
              <a:rPr lang="en-GB" sz="2000">
                <a:solidFill>
                  <a:srgbClr val="000000"/>
                </a:solidFill>
                <a:latin typeface="Calibri" panose="020F0502020204030204"/>
                <a:ea typeface="Calibri" panose="020F0502020204030204"/>
                <a:cs typeface="Calibri" panose="020F0502020204030204"/>
                <a:sym typeface="Calibri" panose="020F0502020204030204"/>
              </a:rPr>
              <a:t>Which is closest? </a:t>
            </a:r>
            <a:endParaRPr sz="2000">
              <a:solidFill>
                <a:schemeClr val="dk1"/>
              </a:solidFill>
              <a:latin typeface="Arial" panose="020B0604020202020204"/>
              <a:ea typeface="Arial" panose="020B0604020202020204"/>
              <a:cs typeface="Arial" panose="020B0604020202020204"/>
              <a:sym typeface="Arial" panose="020B0604020202020204"/>
            </a:endParaRPr>
          </a:p>
          <a:p>
            <a:pPr marL="1028700" marR="0" lvl="2" indent="-228600" algn="l" rtl="0">
              <a:lnSpc>
                <a:spcPct val="80000"/>
              </a:lnSpc>
              <a:spcBef>
                <a:spcPts val="400"/>
              </a:spcBef>
              <a:spcAft>
                <a:spcPts val="0"/>
              </a:spcAft>
              <a:buClr>
                <a:srgbClr val="CC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graf</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1028700" marR="0" lvl="2" indent="-228600" algn="l" rtl="0">
              <a:lnSpc>
                <a:spcPct val="80000"/>
              </a:lnSpc>
              <a:spcBef>
                <a:spcPts val="400"/>
              </a:spcBef>
              <a:spcAft>
                <a:spcPts val="0"/>
              </a:spcAft>
              <a:buClr>
                <a:srgbClr val="CC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graft</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1028700" marR="0" lvl="2" indent="-228600" algn="l" rtl="0">
              <a:lnSpc>
                <a:spcPct val="80000"/>
              </a:lnSpc>
              <a:spcBef>
                <a:spcPts val="400"/>
              </a:spcBef>
              <a:spcAft>
                <a:spcPts val="0"/>
              </a:spcAft>
              <a:buClr>
                <a:srgbClr val="CC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grail</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1028700" marR="0" lvl="2" indent="-228600" algn="l" rtl="0">
              <a:lnSpc>
                <a:spcPct val="80000"/>
              </a:lnSpc>
              <a:spcBef>
                <a:spcPts val="400"/>
              </a:spcBef>
              <a:spcAft>
                <a:spcPts val="0"/>
              </a:spcAft>
              <a:buClr>
                <a:srgbClr val="CC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giraffe</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400"/>
              </a:spcBef>
              <a:spcAft>
                <a:spcPts val="0"/>
              </a:spcAft>
              <a:buNone/>
            </a:pPr>
            <a:endParaRPr sz="20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400"/>
              </a:spcBef>
              <a:spcAft>
                <a:spcPts val="0"/>
              </a:spcAft>
              <a:buNone/>
            </a:pPr>
            <a:endParaRPr sz="20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400"/>
              </a:spcBef>
              <a:spcAft>
                <a:spcPts val="0"/>
              </a:spcAft>
              <a:buNone/>
            </a:pPr>
            <a:endParaRPr sz="2000">
              <a:solidFill>
                <a:schemeClr val="dk1"/>
              </a:solidFill>
              <a:latin typeface="Arial" panose="020B0604020202020204"/>
              <a:ea typeface="Arial" panose="020B0604020202020204"/>
              <a:cs typeface="Arial" panose="020B0604020202020204"/>
              <a:sym typeface="Arial" panose="020B0604020202020204"/>
            </a:endParaRPr>
          </a:p>
        </p:txBody>
      </p:sp>
      <p:sp>
        <p:nvSpPr>
          <p:cNvPr id="470" name="Google Shape;470;p64"/>
          <p:cNvSpPr/>
          <p:nvPr/>
        </p:nvSpPr>
        <p:spPr>
          <a:xfrm>
            <a:off x="380880" y="4248000"/>
            <a:ext cx="8533800" cy="6852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000"/>
              <a:buFont typeface="Times"/>
              <a:buChar char="•"/>
            </a:pPr>
            <a:r>
              <a:rPr lang="en-GB" sz="2000">
                <a:solidFill>
                  <a:srgbClr val="000000"/>
                </a:solidFill>
                <a:latin typeface="Calibri" panose="020F0502020204030204"/>
                <a:ea typeface="Calibri" panose="020F0502020204030204"/>
                <a:cs typeface="Calibri" panose="020F0502020204030204"/>
                <a:sym typeface="Calibri" panose="020F0502020204030204"/>
              </a:rPr>
              <a:t>Also for Machine Translation, Information Extraction, Speech Recognition</a:t>
            </a:r>
            <a:endParaRPr sz="20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477" name="Shape 477"/>
        <p:cNvGrpSpPr/>
        <p:nvPr/>
      </p:nvGrpSpPr>
      <p:grpSpPr>
        <a:xfrm>
          <a:off x="0" y="0"/>
          <a:ext cx="0" cy="0"/>
          <a:chOff x="0" y="0"/>
          <a:chExt cx="0" cy="0"/>
        </a:xfrm>
      </p:grpSpPr>
      <p:sp>
        <p:nvSpPr>
          <p:cNvPr id="478" name="Google Shape;478;p65"/>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Edit Distance</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479" name="Google Shape;479;p65"/>
          <p:cNvSpPr/>
          <p:nvPr/>
        </p:nvSpPr>
        <p:spPr>
          <a:xfrm>
            <a:off x="304920" y="1352520"/>
            <a:ext cx="8533800" cy="33330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The minimum edit distance between two strings</a:t>
            </a:r>
            <a:endParaRPr sz="24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Is the minimum number of editing operations</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Insertion (I)</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Deletion (D)</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Substitution (S)</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Needed to transform one into the other</a:t>
            </a:r>
            <a:endParaRPr sz="24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18" name="Shape 118"/>
        <p:cNvGrpSpPr/>
        <p:nvPr/>
      </p:nvGrpSpPr>
      <p:grpSpPr>
        <a:xfrm>
          <a:off x="0" y="0"/>
          <a:ext cx="0" cy="0"/>
          <a:chOff x="0" y="0"/>
          <a:chExt cx="0" cy="0"/>
        </a:xfrm>
      </p:grpSpPr>
      <p:sp>
        <p:nvSpPr>
          <p:cNvPr id="119" name="Google Shape;119;p23"/>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From Eliza to Watson! </a:t>
            </a:r>
            <a:endParaRPr lang="en-GB"/>
          </a:p>
        </p:txBody>
      </p:sp>
      <p:pic>
        <p:nvPicPr>
          <p:cNvPr id="120" name="Google Shape;120;p23"/>
          <p:cNvPicPr preferRelativeResize="0"/>
          <p:nvPr/>
        </p:nvPicPr>
        <p:blipFill>
          <a:blip r:embed="rId1"/>
          <a:stretch>
            <a:fillRect/>
          </a:stretch>
        </p:blipFill>
        <p:spPr>
          <a:xfrm>
            <a:off x="1168262" y="892125"/>
            <a:ext cx="6050736" cy="41257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484" name="Shape 484"/>
        <p:cNvGrpSpPr/>
        <p:nvPr/>
      </p:nvGrpSpPr>
      <p:grpSpPr>
        <a:xfrm>
          <a:off x="0" y="0"/>
          <a:ext cx="0" cy="0"/>
          <a:chOff x="0" y="0"/>
          <a:chExt cx="0" cy="0"/>
        </a:xfrm>
      </p:grpSpPr>
      <p:sp>
        <p:nvSpPr>
          <p:cNvPr id="485" name="Google Shape;485;p66"/>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Minimum Edit Distance</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486" name="Google Shape;486;p66"/>
          <p:cNvSpPr/>
          <p:nvPr/>
        </p:nvSpPr>
        <p:spPr>
          <a:xfrm>
            <a:off x="304920" y="1352520"/>
            <a:ext cx="8533800" cy="33330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Two strings and their </a:t>
            </a:r>
            <a:r>
              <a:rPr lang="en-GB" sz="2400" b="1">
                <a:solidFill>
                  <a:srgbClr val="000000"/>
                </a:solidFill>
                <a:latin typeface="Calibri" panose="020F0502020204030204"/>
                <a:ea typeface="Calibri" panose="020F0502020204030204"/>
                <a:cs typeface="Calibri" panose="020F0502020204030204"/>
                <a:sym typeface="Calibri" panose="020F0502020204030204"/>
              </a:rPr>
              <a:t>alignment</a:t>
            </a:r>
            <a:r>
              <a:rPr lang="en-GB" sz="2400">
                <a:solidFill>
                  <a:srgbClr val="000000"/>
                </a:solidFill>
                <a:latin typeface="Calibri" panose="020F0502020204030204"/>
                <a:ea typeface="Calibri" panose="020F0502020204030204"/>
                <a:cs typeface="Calibri" panose="020F0502020204030204"/>
                <a:sym typeface="Calibri" panose="020F0502020204030204"/>
              </a:rPr>
              <a:t>:</a:t>
            </a:r>
            <a:endParaRPr sz="2400">
              <a:solidFill>
                <a:schemeClr val="dk1"/>
              </a:solidFill>
              <a:latin typeface="Arial" panose="020B0604020202020204"/>
              <a:ea typeface="Arial" panose="020B0604020202020204"/>
              <a:cs typeface="Arial" panose="020B0604020202020204"/>
              <a:sym typeface="Arial" panose="020B0604020202020204"/>
            </a:endParaRPr>
          </a:p>
        </p:txBody>
      </p:sp>
      <p:pic>
        <p:nvPicPr>
          <p:cNvPr id="487" name="Google Shape;487;p66"/>
          <p:cNvPicPr preferRelativeResize="0"/>
          <p:nvPr/>
        </p:nvPicPr>
        <p:blipFill rotWithShape="1">
          <a:blip r:embed="rId1"/>
          <a:srcRect/>
          <a:stretch>
            <a:fillRect/>
          </a:stretch>
        </p:blipFill>
        <p:spPr>
          <a:xfrm>
            <a:off x="1523880" y="2038320"/>
            <a:ext cx="5295240" cy="220896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492" name="Shape 492"/>
        <p:cNvGrpSpPr/>
        <p:nvPr/>
      </p:nvGrpSpPr>
      <p:grpSpPr>
        <a:xfrm>
          <a:off x="0" y="0"/>
          <a:ext cx="0" cy="0"/>
          <a:chOff x="0" y="0"/>
          <a:chExt cx="0" cy="0"/>
        </a:xfrm>
      </p:grpSpPr>
      <p:sp>
        <p:nvSpPr>
          <p:cNvPr id="493" name="Google Shape;493;p67"/>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Minimum Edit Distance</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494" name="Google Shape;494;p67"/>
          <p:cNvSpPr/>
          <p:nvPr/>
        </p:nvSpPr>
        <p:spPr>
          <a:xfrm>
            <a:off x="762120" y="3257640"/>
            <a:ext cx="7924200" cy="18852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If each operation has cost of 1</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Distance between these is 5</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If substitutions cost 2 (Levenshtein)</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Distance between them is 8</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495" name="Google Shape;495;p67"/>
          <p:cNvPicPr preferRelativeResize="0"/>
          <p:nvPr/>
        </p:nvPicPr>
        <p:blipFill rotWithShape="1">
          <a:blip r:embed="rId1"/>
          <a:srcRect/>
          <a:stretch>
            <a:fillRect/>
          </a:stretch>
        </p:blipFill>
        <p:spPr>
          <a:xfrm>
            <a:off x="1828800" y="1200240"/>
            <a:ext cx="3644280" cy="203796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4">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508" name="Shape 508"/>
        <p:cNvGrpSpPr/>
        <p:nvPr/>
      </p:nvGrpSpPr>
      <p:grpSpPr>
        <a:xfrm>
          <a:off x="0" y="0"/>
          <a:ext cx="0" cy="0"/>
          <a:chOff x="0" y="0"/>
          <a:chExt cx="0" cy="0"/>
        </a:xfrm>
      </p:grpSpPr>
      <p:sp>
        <p:nvSpPr>
          <p:cNvPr id="509" name="Google Shape;509;p69"/>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Weighted Edit Distance</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510" name="Google Shape;510;p69"/>
          <p:cNvSpPr/>
          <p:nvPr/>
        </p:nvSpPr>
        <p:spPr>
          <a:xfrm>
            <a:off x="304920" y="1352520"/>
            <a:ext cx="8533800" cy="33330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Why would we add weights to the computation?</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Spell Correction: some letters are more likely to be mistyped than others</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Biology: certain kinds of deletions or insertions are more likely than others</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514" name="Shape 514"/>
        <p:cNvGrpSpPr/>
        <p:nvPr/>
      </p:nvGrpSpPr>
      <p:grpSpPr>
        <a:xfrm>
          <a:off x="0" y="0"/>
          <a:ext cx="0" cy="0"/>
          <a:chOff x="0" y="0"/>
          <a:chExt cx="0" cy="0"/>
        </a:xfrm>
      </p:grpSpPr>
      <p:sp>
        <p:nvSpPr>
          <p:cNvPr id="515" name="Google Shape;515;p70"/>
          <p:cNvSpPr/>
          <p:nvPr/>
        </p:nvSpPr>
        <p:spPr>
          <a:xfrm>
            <a:off x="457200" y="292320"/>
            <a:ext cx="83814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Confusion matrix for spelling errors</a:t>
            </a:r>
            <a:endParaRPr sz="3200">
              <a:solidFill>
                <a:schemeClr val="dk1"/>
              </a:solidFill>
              <a:latin typeface="Arial" panose="020B0604020202020204"/>
              <a:ea typeface="Arial" panose="020B0604020202020204"/>
              <a:cs typeface="Arial" panose="020B0604020202020204"/>
              <a:sym typeface="Arial" panose="020B0604020202020204"/>
            </a:endParaRPr>
          </a:p>
        </p:txBody>
      </p:sp>
      <p:pic>
        <p:nvPicPr>
          <p:cNvPr id="516" name="Google Shape;516;p70"/>
          <p:cNvPicPr preferRelativeResize="0"/>
          <p:nvPr/>
        </p:nvPicPr>
        <p:blipFill rotWithShape="1">
          <a:blip r:embed="rId1"/>
          <a:srcRect/>
          <a:stretch>
            <a:fillRect/>
          </a:stretch>
        </p:blipFill>
        <p:spPr>
          <a:xfrm>
            <a:off x="1343520" y="971640"/>
            <a:ext cx="6668639" cy="4037762"/>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520" name="Shape 520"/>
        <p:cNvGrpSpPr/>
        <p:nvPr/>
      </p:nvGrpSpPr>
      <p:grpSpPr>
        <a:xfrm>
          <a:off x="0" y="0"/>
          <a:ext cx="0" cy="0"/>
          <a:chOff x="0" y="0"/>
          <a:chExt cx="0" cy="0"/>
        </a:xfrm>
      </p:grpSpPr>
      <p:sp>
        <p:nvSpPr>
          <p:cNvPr id="521" name="Google Shape;521;p71"/>
          <p:cNvSpPr/>
          <p:nvPr/>
        </p:nvSpPr>
        <p:spPr>
          <a:xfrm>
            <a:off x="1371600" y="380880"/>
            <a:ext cx="7467000" cy="7422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pic>
        <p:nvPicPr>
          <p:cNvPr id="522" name="Google Shape;522;p71"/>
          <p:cNvPicPr preferRelativeResize="0"/>
          <p:nvPr/>
        </p:nvPicPr>
        <p:blipFill rotWithShape="1">
          <a:blip r:embed="rId1"/>
          <a:srcRect/>
          <a:stretch>
            <a:fillRect/>
          </a:stretch>
        </p:blipFill>
        <p:spPr>
          <a:xfrm>
            <a:off x="622440" y="1613880"/>
            <a:ext cx="7759080" cy="301464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74" name="Shape 574"/>
        <p:cNvGrpSpPr/>
        <p:nvPr/>
      </p:nvGrpSpPr>
      <p:grpSpPr>
        <a:xfrm>
          <a:off x="0" y="0"/>
          <a:ext cx="0" cy="0"/>
          <a:chOff x="0" y="0"/>
          <a:chExt cx="0" cy="0"/>
        </a:xfrm>
      </p:grpSpPr>
      <p:sp>
        <p:nvSpPr>
          <p:cNvPr id="575" name="Google Shape;575;p78"/>
          <p:cNvSpPr/>
          <p:nvPr/>
        </p:nvSpPr>
        <p:spPr>
          <a:xfrm>
            <a:off x="0" y="0"/>
            <a:ext cx="9144000" cy="1433400"/>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76" name="Google Shape;576;p78"/>
          <p:cNvSpPr txBox="1"/>
          <p:nvPr>
            <p:ph type="title"/>
          </p:nvPr>
        </p:nvSpPr>
        <p:spPr>
          <a:xfrm>
            <a:off x="471488" y="205383"/>
            <a:ext cx="5915100" cy="7458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500"/>
              <a:buFont typeface="Calibri" panose="020F0502020204030204"/>
              <a:buNone/>
            </a:pPr>
            <a:r>
              <a:rPr lang="en-GB" sz="3500">
                <a:solidFill>
                  <a:srgbClr val="FFFFFF"/>
                </a:solidFill>
              </a:rPr>
              <a:t>Book Reference 	</a:t>
            </a:r>
            <a:endParaRPr lang="en-GB" sz="3500">
              <a:solidFill>
                <a:srgbClr val="FFFFFF"/>
              </a:solidFill>
            </a:endParaRPr>
          </a:p>
        </p:txBody>
      </p:sp>
      <p:sp>
        <p:nvSpPr>
          <p:cNvPr id="577" name="Google Shape;577;p78"/>
          <p:cNvSpPr txBox="1"/>
          <p:nvPr>
            <p:ph type="body" idx="1"/>
          </p:nvPr>
        </p:nvSpPr>
        <p:spPr>
          <a:xfrm>
            <a:off x="628650" y="1828800"/>
            <a:ext cx="7886700" cy="2804100"/>
          </a:xfrm>
          <a:prstGeom prst="rect">
            <a:avLst/>
          </a:prstGeom>
          <a:noFill/>
          <a:ln>
            <a:noFill/>
          </a:ln>
        </p:spPr>
        <p:txBody>
          <a:bodyPr spcFirstLastPara="1" wrap="square" lIns="68575" tIns="34275" rIns="68575" bIns="34275" anchor="t" anchorCtr="0">
            <a:normAutofit/>
          </a:bodyPr>
          <a:lstStyle/>
          <a:p>
            <a:pPr marL="177800" lvl="0" indent="-177800" algn="l" rtl="0">
              <a:lnSpc>
                <a:spcPct val="90000"/>
              </a:lnSpc>
              <a:spcBef>
                <a:spcPts val="0"/>
              </a:spcBef>
              <a:spcAft>
                <a:spcPts val="0"/>
              </a:spcAft>
              <a:buClr>
                <a:schemeClr val="dk1"/>
              </a:buClr>
              <a:buSzPts val="2000"/>
              <a:buChar char="●"/>
            </a:pPr>
            <a:r>
              <a:rPr lang="en-GB" sz="2000"/>
              <a:t>Jurafsky and Martin:</a:t>
            </a:r>
            <a:endParaRPr lang="en-GB" sz="2000"/>
          </a:p>
          <a:p>
            <a:pPr marL="520700" lvl="1" indent="-177800" algn="l" rtl="0">
              <a:lnSpc>
                <a:spcPct val="90000"/>
              </a:lnSpc>
              <a:spcBef>
                <a:spcPts val="400"/>
              </a:spcBef>
              <a:spcAft>
                <a:spcPts val="0"/>
              </a:spcAft>
              <a:buClr>
                <a:schemeClr val="dk1"/>
              </a:buClr>
              <a:buSzPts val="2000"/>
              <a:buChar char="○"/>
            </a:pPr>
            <a:r>
              <a:rPr lang="en-GB" sz="2000"/>
              <a:t>Speech and Language Processing </a:t>
            </a:r>
            <a:endParaRPr lang="en-GB" sz="2000"/>
          </a:p>
          <a:p>
            <a:pPr marL="520700" lvl="1" indent="-177800" algn="l" rtl="0">
              <a:lnSpc>
                <a:spcPct val="90000"/>
              </a:lnSpc>
              <a:spcBef>
                <a:spcPts val="400"/>
              </a:spcBef>
              <a:spcAft>
                <a:spcPts val="0"/>
              </a:spcAft>
              <a:buClr>
                <a:schemeClr val="dk1"/>
              </a:buClr>
              <a:buSzPts val="2000"/>
              <a:buChar char="○"/>
            </a:pPr>
            <a:r>
              <a:rPr lang="en-GB" sz="2000" u="sng">
                <a:solidFill>
                  <a:schemeClr val="hlink"/>
                </a:solidFill>
                <a:hlinkClick r:id="rId1"/>
              </a:rPr>
              <a:t>https://web.stanford.edu/~jurafsky/slp3/</a:t>
            </a:r>
            <a:r>
              <a:rPr lang="en-GB" sz="2000"/>
              <a:t> </a:t>
            </a:r>
            <a:endParaRPr lang="en-GB" sz="2000"/>
          </a:p>
          <a:p>
            <a:pPr marL="177800" lvl="0" indent="-50800" algn="l" rtl="0">
              <a:lnSpc>
                <a:spcPct val="90000"/>
              </a:lnSpc>
              <a:spcBef>
                <a:spcPts val="800"/>
              </a:spcBef>
              <a:spcAft>
                <a:spcPts val="1200"/>
              </a:spcAft>
              <a:buClr>
                <a:schemeClr val="dk1"/>
              </a:buClr>
              <a:buSzPts val="2000"/>
              <a:buNone/>
            </a:pPr>
            <a:endParaRPr sz="200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581" name="Shape 581"/>
        <p:cNvGrpSpPr/>
        <p:nvPr/>
      </p:nvGrpSpPr>
      <p:grpSpPr>
        <a:xfrm>
          <a:off x="0" y="0"/>
          <a:ext cx="0" cy="0"/>
          <a:chOff x="0" y="0"/>
          <a:chExt cx="0" cy="0"/>
        </a:xfrm>
      </p:grpSpPr>
      <p:sp>
        <p:nvSpPr>
          <p:cNvPr id="582" name="Google Shape;582;p79"/>
          <p:cNvSpPr txBox="1"/>
          <p:nvPr>
            <p:ph type="title"/>
          </p:nvPr>
        </p:nvSpPr>
        <p:spPr>
          <a:xfrm>
            <a:off x="471505" y="205375"/>
            <a:ext cx="8277900" cy="7458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3300"/>
              <a:buFont typeface="Calibri" panose="020F0502020204030204"/>
              <a:buNone/>
            </a:pPr>
            <a:r>
              <a:rPr lang="en-GB" sz="3000"/>
              <a:t>Questions </a:t>
            </a:r>
            <a:r>
              <a:rPr lang="en-GB" sz="4000"/>
              <a:t>☺</a:t>
            </a:r>
            <a:endParaRPr sz="4000"/>
          </a:p>
        </p:txBody>
      </p:sp>
      <p:pic>
        <p:nvPicPr>
          <p:cNvPr id="583" name="Google Shape;583;p79" descr="شخص لديه فكرة خطوط عريضة"/>
          <p:cNvPicPr preferRelativeResize="0"/>
          <p:nvPr>
            <p:ph type="body" idx="1"/>
          </p:nvPr>
        </p:nvPicPr>
        <p:blipFill rotWithShape="1">
          <a:blip r:embed="rId1"/>
          <a:srcRect/>
          <a:stretch>
            <a:fillRect/>
          </a:stretch>
        </p:blipFill>
        <p:spPr>
          <a:xfrm>
            <a:off x="1698701" y="2533650"/>
            <a:ext cx="2476500" cy="2476500"/>
          </a:xfrm>
          <a:prstGeom prst="rect">
            <a:avLst/>
          </a:prstGeom>
          <a:noFill/>
          <a:ln>
            <a:noFill/>
          </a:ln>
        </p:spPr>
      </p:pic>
      <p:pic>
        <p:nvPicPr>
          <p:cNvPr id="584" name="Google Shape;584;p79" descr="روبوت خطوط عريضة"/>
          <p:cNvPicPr preferRelativeResize="0"/>
          <p:nvPr/>
        </p:nvPicPr>
        <p:blipFill rotWithShape="1">
          <a:blip r:embed="rId2"/>
          <a:srcRect/>
          <a:stretch>
            <a:fillRect/>
          </a:stretch>
        </p:blipFill>
        <p:spPr>
          <a:xfrm>
            <a:off x="5136842" y="2400300"/>
            <a:ext cx="2743200" cy="2743200"/>
          </a:xfrm>
          <a:prstGeom prst="rect">
            <a:avLst/>
          </a:prstGeom>
          <a:noFill/>
          <a:ln>
            <a:noFill/>
          </a:ln>
        </p:spPr>
      </p:pic>
      <p:sp>
        <p:nvSpPr>
          <p:cNvPr id="585" name="Google Shape;585;p79"/>
          <p:cNvSpPr txBox="1"/>
          <p:nvPr/>
        </p:nvSpPr>
        <p:spPr>
          <a:xfrm>
            <a:off x="3629" y="1104447"/>
            <a:ext cx="9144000" cy="8574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2600">
                <a:solidFill>
                  <a:schemeClr val="dk2"/>
                </a:solidFill>
                <a:latin typeface="Palatino"/>
                <a:ea typeface="Palatino"/>
                <a:cs typeface="Palatino"/>
                <a:sym typeface="Palatino"/>
              </a:rPr>
              <a:t>Thanks … Grazie … شكرا … Gracias … Merci … 谢谢 (Xièxiè)</a:t>
            </a:r>
            <a:endParaRPr sz="2600">
              <a:solidFill>
                <a:schemeClr val="dk2"/>
              </a:solidFill>
              <a:latin typeface="Palatino"/>
              <a:ea typeface="Palatino"/>
              <a:cs typeface="Palatino"/>
              <a:sym typeface="Palatin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24" name="Shape 124"/>
        <p:cNvGrpSpPr/>
        <p:nvPr/>
      </p:nvGrpSpPr>
      <p:grpSpPr>
        <a:xfrm>
          <a:off x="0" y="0"/>
          <a:ext cx="0" cy="0"/>
          <a:chOff x="0" y="0"/>
          <a:chExt cx="0" cy="0"/>
        </a:xfrm>
      </p:grpSpPr>
      <p:sp>
        <p:nvSpPr>
          <p:cNvPr id="125" name="Google Shape;125;p24"/>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ELIZA</a:t>
            </a:r>
            <a:endParaRPr lang="en-GB"/>
          </a:p>
        </p:txBody>
      </p:sp>
      <p:pic>
        <p:nvPicPr>
          <p:cNvPr id="126" name="Google Shape;126;p24"/>
          <p:cNvPicPr preferRelativeResize="0"/>
          <p:nvPr/>
        </p:nvPicPr>
        <p:blipFill>
          <a:blip r:embed="rId1"/>
          <a:stretch>
            <a:fillRect/>
          </a:stretch>
        </p:blipFill>
        <p:spPr>
          <a:xfrm>
            <a:off x="5819250" y="0"/>
            <a:ext cx="3324751" cy="3083350"/>
          </a:xfrm>
          <a:prstGeom prst="rect">
            <a:avLst/>
          </a:prstGeom>
          <a:noFill/>
          <a:ln>
            <a:noFill/>
          </a:ln>
        </p:spPr>
      </p:pic>
      <p:sp>
        <p:nvSpPr>
          <p:cNvPr id="127" name="Google Shape;127;p24"/>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Clr>
                <a:schemeClr val="dk1"/>
              </a:buClr>
              <a:buSzPts val="935"/>
              <a:buFont typeface="Arial" panose="020B0604020202020204"/>
              <a:buNone/>
            </a:pPr>
            <a:r>
              <a:rPr lang="en-GB" sz="1830">
                <a:solidFill>
                  <a:schemeClr val="dk1"/>
                </a:solidFill>
              </a:rPr>
              <a:t>A “psychotherapist” agent (Weizenbaum, ~1964)</a:t>
            </a:r>
            <a:endParaRPr sz="1830">
              <a:solidFill>
                <a:schemeClr val="dk1"/>
              </a:solidFill>
            </a:endParaRPr>
          </a:p>
          <a:p>
            <a:pPr marL="0" lvl="0" indent="0" algn="l" rtl="0">
              <a:lnSpc>
                <a:spcPct val="95000"/>
              </a:lnSpc>
              <a:spcBef>
                <a:spcPts val="1200"/>
              </a:spcBef>
              <a:spcAft>
                <a:spcPts val="0"/>
              </a:spcAft>
              <a:buClr>
                <a:schemeClr val="dk1"/>
              </a:buClr>
              <a:buSzPts val="935"/>
              <a:buFont typeface="Arial" panose="020B0604020202020204"/>
              <a:buNone/>
            </a:pPr>
            <a:r>
              <a:rPr lang="en-GB" sz="1830">
                <a:solidFill>
                  <a:schemeClr val="dk1"/>
                </a:solidFill>
              </a:rPr>
              <a:t>Led to a long line of chatterbots</a:t>
            </a:r>
            <a:endParaRPr sz="1830">
              <a:solidFill>
                <a:schemeClr val="dk1"/>
              </a:solidFill>
            </a:endParaRPr>
          </a:p>
          <a:p>
            <a:pPr marL="0" lvl="0" indent="0" algn="l" rtl="0">
              <a:lnSpc>
                <a:spcPct val="95000"/>
              </a:lnSpc>
              <a:spcBef>
                <a:spcPts val="1200"/>
              </a:spcBef>
              <a:spcAft>
                <a:spcPts val="0"/>
              </a:spcAft>
              <a:buClr>
                <a:schemeClr val="dk1"/>
              </a:buClr>
              <a:buSzPts val="935"/>
              <a:buFont typeface="Arial" panose="020B0604020202020204"/>
              <a:buNone/>
            </a:pPr>
            <a:r>
              <a:rPr lang="en-GB" sz="1830">
                <a:solidFill>
                  <a:schemeClr val="dk1"/>
                </a:solidFill>
              </a:rPr>
              <a:t>How does it work:</a:t>
            </a:r>
            <a:endParaRPr sz="1830">
              <a:solidFill>
                <a:schemeClr val="dk1"/>
              </a:solidFill>
            </a:endParaRPr>
          </a:p>
          <a:p>
            <a:pPr marL="457200" lvl="0" indent="-344805" algn="l" rtl="0">
              <a:lnSpc>
                <a:spcPct val="95000"/>
              </a:lnSpc>
              <a:spcBef>
                <a:spcPts val="1200"/>
              </a:spcBef>
              <a:spcAft>
                <a:spcPts val="0"/>
              </a:spcAft>
              <a:buClr>
                <a:schemeClr val="dk1"/>
              </a:buClr>
              <a:buSzPts val="1830"/>
              <a:buChar char="●"/>
            </a:pPr>
            <a:r>
              <a:rPr lang="en-GB" sz="1830">
                <a:solidFill>
                  <a:schemeClr val="dk1"/>
                </a:solidFill>
              </a:rPr>
              <a:t>Trivial NLP: string match and substitution</a:t>
            </a:r>
            <a:endParaRPr sz="1830">
              <a:solidFill>
                <a:schemeClr val="dk1"/>
              </a:solidFill>
            </a:endParaRPr>
          </a:p>
          <a:p>
            <a:pPr marL="457200" lvl="0" indent="-344805" algn="l" rtl="0">
              <a:lnSpc>
                <a:spcPct val="95000"/>
              </a:lnSpc>
              <a:spcBef>
                <a:spcPts val="0"/>
              </a:spcBef>
              <a:spcAft>
                <a:spcPts val="0"/>
              </a:spcAft>
              <a:buClr>
                <a:schemeClr val="dk1"/>
              </a:buClr>
              <a:buSzPts val="1830"/>
              <a:buChar char="●"/>
            </a:pPr>
            <a:r>
              <a:rPr lang="en-GB" sz="1830">
                <a:solidFill>
                  <a:schemeClr val="dk1"/>
                </a:solidFill>
              </a:rPr>
              <a:t>Trivial knowledge: tiny script / response database</a:t>
            </a:r>
            <a:endParaRPr sz="1830">
              <a:solidFill>
                <a:schemeClr val="dk1"/>
              </a:solidFill>
            </a:endParaRPr>
          </a:p>
          <a:p>
            <a:pPr marL="457200" lvl="0" indent="-344805" algn="l" rtl="0">
              <a:lnSpc>
                <a:spcPct val="95000"/>
              </a:lnSpc>
              <a:spcBef>
                <a:spcPts val="0"/>
              </a:spcBef>
              <a:spcAft>
                <a:spcPts val="0"/>
              </a:spcAft>
              <a:buClr>
                <a:schemeClr val="dk1"/>
              </a:buClr>
              <a:buSzPts val="1830"/>
              <a:buChar char="●"/>
            </a:pPr>
            <a:r>
              <a:rPr lang="en-GB" sz="1830">
                <a:solidFill>
                  <a:schemeClr val="dk1"/>
                </a:solidFill>
              </a:rPr>
              <a:t>Example:  matching “I remember </a:t>
            </a:r>
            <a:r>
              <a:rPr lang="en-US" altLang="en-GB" sz="1830" b="1" u="sng">
                <a:solidFill>
                  <a:schemeClr val="dk1"/>
                </a:solidFill>
              </a:rPr>
              <a:t>A</a:t>
            </a:r>
            <a:r>
              <a:rPr lang="en-GB" sz="1830">
                <a:solidFill>
                  <a:schemeClr val="dk1"/>
                </a:solidFill>
              </a:rPr>
              <a:t>” results in “Do you often think of </a:t>
            </a:r>
            <a:r>
              <a:rPr lang="en-US" altLang="en-GB" sz="1830" b="1" u="sng">
                <a:solidFill>
                  <a:schemeClr val="dk1"/>
                </a:solidFill>
              </a:rPr>
              <a:t>A</a:t>
            </a:r>
            <a:r>
              <a:rPr lang="en-GB" sz="1830">
                <a:solidFill>
                  <a:schemeClr val="dk1"/>
                </a:solidFill>
              </a:rPr>
              <a:t>”?</a:t>
            </a:r>
            <a:endParaRPr sz="1830">
              <a:solidFill>
                <a:schemeClr val="dk1"/>
              </a:solidFill>
            </a:endParaRPr>
          </a:p>
          <a:p>
            <a:pPr marL="457200" lvl="0" indent="-344805" algn="l" rtl="0">
              <a:lnSpc>
                <a:spcPct val="95000"/>
              </a:lnSpc>
              <a:spcBef>
                <a:spcPts val="0"/>
              </a:spcBef>
              <a:spcAft>
                <a:spcPts val="0"/>
              </a:spcAft>
              <a:buClr>
                <a:schemeClr val="dk1"/>
              </a:buClr>
              <a:buSzPts val="1830"/>
              <a:buChar char="●"/>
            </a:pPr>
            <a:r>
              <a:rPr lang="en-GB" sz="1830">
                <a:solidFill>
                  <a:schemeClr val="dk1"/>
                </a:solidFill>
              </a:rPr>
              <a:t>Can fool some people some of the time?</a:t>
            </a:r>
            <a:endParaRPr sz="1830">
              <a:solidFill>
                <a:schemeClr val="dk1"/>
              </a:solidFill>
            </a:endParaRPr>
          </a:p>
          <a:p>
            <a:pPr marL="0" lvl="0" indent="0" algn="l" rtl="0">
              <a:lnSpc>
                <a:spcPct val="95000"/>
              </a:lnSpc>
              <a:spcBef>
                <a:spcPts val="1200"/>
              </a:spcBef>
              <a:spcAft>
                <a:spcPts val="0"/>
              </a:spcAft>
              <a:buClr>
                <a:schemeClr val="dk1"/>
              </a:buClr>
              <a:buSzPts val="935"/>
              <a:buFont typeface="Arial" panose="020B0604020202020204"/>
              <a:buNone/>
            </a:pPr>
            <a:endParaRPr sz="1830">
              <a:solidFill>
                <a:schemeClr val="dk1"/>
              </a:solidFill>
            </a:endParaRPr>
          </a:p>
          <a:p>
            <a:pPr marL="0" lvl="0" indent="0" algn="l" rtl="0">
              <a:lnSpc>
                <a:spcPct val="95000"/>
              </a:lnSpc>
              <a:spcBef>
                <a:spcPts val="1200"/>
              </a:spcBef>
              <a:spcAft>
                <a:spcPts val="1200"/>
              </a:spcAft>
              <a:buSzPts val="935"/>
              <a:buNone/>
            </a:pPr>
            <a:endParaRPr sz="1830">
              <a:solidFill>
                <a:schemeClr val="dk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20537</Words>
  <Application>WPS Presentation</Application>
  <PresentationFormat/>
  <Paragraphs>767</Paragraphs>
  <Slides>86</Slides>
  <Notes>0</Notes>
  <HiddenSlides>0</HiddenSlides>
  <MMClips>0</MMClips>
  <ScaleCrop>false</ScaleCrop>
  <HeadingPairs>
    <vt:vector size="6" baseType="variant">
      <vt:variant>
        <vt:lpstr>已用的字体</vt:lpstr>
      </vt:variant>
      <vt:variant>
        <vt:i4>37</vt:i4>
      </vt:variant>
      <vt:variant>
        <vt:lpstr>主题</vt:lpstr>
      </vt:variant>
      <vt:variant>
        <vt:i4>1</vt:i4>
      </vt:variant>
      <vt:variant>
        <vt:lpstr>幻灯片标题</vt:lpstr>
      </vt:variant>
      <vt:variant>
        <vt:i4>86</vt:i4>
      </vt:variant>
    </vt:vector>
  </HeadingPairs>
  <TitlesOfParts>
    <vt:vector size="124" baseType="lpstr">
      <vt:lpstr>Arial</vt:lpstr>
      <vt:lpstr>SimSun</vt:lpstr>
      <vt:lpstr>Wingdings</vt:lpstr>
      <vt:lpstr>Arial</vt:lpstr>
      <vt:lpstr>Calibri</vt:lpstr>
      <vt:lpstr>Roboto</vt:lpstr>
      <vt:lpstr>Microsoft YaHei</vt:lpstr>
      <vt:lpstr>Arial Unicode MS</vt:lpstr>
      <vt:lpstr>Times</vt:lpstr>
      <vt:lpstr>Times New Roman</vt:lpstr>
      <vt:lpstr>Times New Roman</vt:lpstr>
      <vt:lpstr>Courier New</vt:lpstr>
      <vt:lpstr>Courier</vt:lpstr>
      <vt:lpstr>Courier New</vt:lpstr>
      <vt:lpstr>Calibri (Headings)</vt:lpstr>
      <vt:lpstr>Calibri</vt:lpstr>
      <vt:lpstr>MS PGothic</vt:lpstr>
      <vt:lpstr>Times</vt:lpstr>
      <vt:lpstr>Lucida Sans</vt:lpstr>
      <vt:lpstr>Courier</vt:lpstr>
      <vt:lpstr>Roboto Mono</vt:lpstr>
      <vt:lpstr>ui-monospace</vt:lpstr>
      <vt:lpstr>Liberation Mono</vt:lpstr>
      <vt:lpstr>var(--sds-font-family-monospace)</vt:lpstr>
      <vt:lpstr>Noto Sans Symbols</vt:lpstr>
      <vt:lpstr>STHeiti</vt:lpstr>
      <vt:lpstr>Palatino</vt:lpstr>
      <vt:lpstr>Palatino Linotype</vt:lpstr>
      <vt:lpstr>Calibri (Headings)</vt:lpstr>
      <vt:lpstr>Noto Sans Symbols</vt:lpstr>
      <vt:lpstr>Palatino</vt:lpstr>
      <vt:lpstr>Roboto</vt:lpstr>
      <vt:lpstr>Roboto Mono</vt:lpstr>
      <vt:lpstr>STHeiti</vt:lpstr>
      <vt:lpstr>Wingdings</vt:lpstr>
      <vt:lpstr>ui-monospace</vt:lpstr>
      <vt:lpstr>var(--sds-font-family-monospace)</vt:lpstr>
      <vt:lpstr>Simple Light</vt:lpstr>
      <vt:lpstr>Natrual Language Processing</vt:lpstr>
      <vt:lpstr>Copyright Notice</vt:lpstr>
      <vt:lpstr>Introduction to NLP</vt:lpstr>
      <vt:lpstr>NLP definition </vt:lpstr>
      <vt:lpstr>What is Natural Language Processing?</vt:lpstr>
      <vt:lpstr>NLP &amp; AI</vt:lpstr>
      <vt:lpstr>NLP fields </vt:lpstr>
      <vt:lpstr>From Eliza to Watson! </vt:lpstr>
      <vt:lpstr>ELIZA</vt:lpstr>
      <vt:lpstr>Eliza </vt:lpstr>
      <vt:lpstr>What’s in Watson?</vt:lpstr>
      <vt:lpstr>Some NLP Tasks </vt:lpstr>
      <vt:lpstr>Information Extraction	</vt:lpstr>
      <vt:lpstr>Information Extraction  Example</vt:lpstr>
      <vt:lpstr>Text Summarization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Why is NLP Hard?</vt:lpstr>
      <vt:lpstr>Ambiguity</vt:lpstr>
      <vt:lpstr>Ambiguity At the acoustic level (speech recognition)</vt:lpstr>
      <vt:lpstr>Ambiguity at the semantic (meaning) level </vt:lpstr>
      <vt:lpstr>More Word Sense Ambiguity semantic (meaning) level</vt:lpstr>
      <vt:lpstr>Ambiguity: classified </vt:lpstr>
      <vt:lpstr>Natural Language Processing</vt:lpstr>
      <vt:lpstr>PowerPoint 演示文稿</vt:lpstr>
      <vt:lpstr>PowerPoint 演示文稿</vt:lpstr>
      <vt:lpstr>PowerPoint 演示文稿</vt:lpstr>
      <vt:lpstr>PowerPoint 演示文稿</vt:lpstr>
      <vt:lpstr>PowerPoint 演示文稿</vt:lpstr>
      <vt:lpstr>The iterative process of writing regex's</vt:lpstr>
      <vt:lpstr>Basic Text Processing</vt:lpstr>
      <vt:lpstr>Substitutions</vt:lpstr>
      <vt:lpstr>Simple Application: ELIZA</vt:lpstr>
      <vt:lpstr>Simple Application: ELIZA</vt:lpstr>
      <vt:lpstr>Simple Application: ELIZA</vt:lpstr>
      <vt:lpstr>How ELIZA works</vt:lpstr>
      <vt:lpstr>Eliza </vt:lpstr>
      <vt:lpstr>Most common NLP libraries </vt:lpstr>
      <vt:lpstr>NLP pipeline </vt:lpstr>
      <vt:lpstr>NLP pipeline </vt:lpstr>
      <vt:lpstr>Sentence segmentation </vt:lpstr>
      <vt:lpstr>Tokenization </vt:lpstr>
      <vt:lpstr>Putting all together (sentence segmentation and tokenization)</vt:lpstr>
      <vt:lpstr>PowerPoint 演示文稿</vt:lpstr>
      <vt:lpstr>NLP steps </vt:lpstr>
      <vt:lpstr>NLP steps </vt:lpstr>
      <vt:lpstr>Lemmatization </vt:lpstr>
      <vt:lpstr>PowerPoint 演示文稿</vt:lpstr>
      <vt:lpstr>Stemming </vt:lpstr>
      <vt:lpstr>PowerPoint 演示文稿</vt:lpstr>
      <vt:lpstr>PowerPoint 演示文稿</vt:lpstr>
      <vt:lpstr>PowerPoint 演示文稿</vt:lpstr>
      <vt:lpstr>Normalizaition </vt:lpstr>
      <vt:lpstr>Normalization example </vt:lpstr>
      <vt:lpstr>PowerPoint 演示文稿</vt:lpstr>
      <vt:lpstr>PowerPoint 演示文稿</vt:lpstr>
      <vt:lpstr># of tokens N vs Vocabulary V </vt:lpstr>
      <vt:lpstr># of tokens N vs Vocabulary V </vt:lpstr>
      <vt:lpstr>PowerPoint 演示文稿</vt:lpstr>
      <vt:lpstr>PowerPoint 演示文稿</vt:lpstr>
      <vt:lpstr>PowerPoint 演示文稿</vt:lpstr>
      <vt:lpstr>PowerPoint 演示文稿</vt:lpstr>
      <vt:lpstr>PowerPoint 演示文稿</vt:lpstr>
      <vt:lpstr>Issues in Tokenization</vt:lpstr>
      <vt:lpstr>Tokenization in NLTK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Book Reference 	</vt:lpstr>
      <vt:lpstr>Questions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NLP</dc:title>
  <dc:creator/>
  <cp:lastModifiedBy>Motaz Saad (‫معتز سعد</cp:lastModifiedBy>
  <cp:revision>17</cp:revision>
  <dcterms:created xsi:type="dcterms:W3CDTF">2024-10-21T05:12:00Z</dcterms:created>
  <dcterms:modified xsi:type="dcterms:W3CDTF">2025-08-20T05:57:51Z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40F4986509324EFDB803C5F3355F1CFB_12</vt:lpwstr>
  </property>
  <property fmtid="{D5CDD505-2E9C-101B-9397-08002B2CF9AE}" pid="3" name="KSOProductBuildVer">
    <vt:lpwstr>2057-12.2.0.21936</vt:lpwstr>
  </property>
</Properties>
</file>